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342" r:id="rId3"/>
    <p:sldId id="387" r:id="rId4"/>
    <p:sldId id="385" r:id="rId5"/>
    <p:sldId id="388" r:id="rId6"/>
    <p:sldId id="389" r:id="rId7"/>
    <p:sldId id="390" r:id="rId8"/>
    <p:sldId id="391" r:id="rId9"/>
    <p:sldId id="392" r:id="rId10"/>
    <p:sldId id="393" r:id="rId11"/>
    <p:sldId id="409" r:id="rId12"/>
    <p:sldId id="394" r:id="rId13"/>
    <p:sldId id="395" r:id="rId14"/>
    <p:sldId id="396" r:id="rId15"/>
    <p:sldId id="403" r:id="rId16"/>
    <p:sldId id="407" r:id="rId17"/>
    <p:sldId id="408" r:id="rId18"/>
    <p:sldId id="405" r:id="rId19"/>
    <p:sldId id="406" r:id="rId20"/>
    <p:sldId id="397" r:id="rId21"/>
    <p:sldId id="401" r:id="rId22"/>
    <p:sldId id="404" r:id="rId23"/>
    <p:sldId id="343"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655E"/>
    <a:srgbClr val="B2E0DB"/>
    <a:srgbClr val="FCFBF6"/>
    <a:srgbClr val="46ACA1"/>
    <a:srgbClr val="FDBE00"/>
    <a:srgbClr val="B0DED9"/>
    <a:srgbClr val="327A71"/>
    <a:srgbClr val="6B6B6B"/>
    <a:srgbClr val="C55A1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94660"/>
  </p:normalViewPr>
  <p:slideViewPr>
    <p:cSldViewPr snapToGrid="0">
      <p:cViewPr varScale="1">
        <p:scale>
          <a:sx n="72" d="100"/>
          <a:sy n="72" d="100"/>
        </p:scale>
        <p:origin x="68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58556-FB88-44D0-B4C0-9ACB908D54E5}" type="datetimeFigureOut">
              <a:rPr lang="ko-KR" altLang="en-US" smtClean="0"/>
              <a:t>2020-06-11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77929-BF87-4656-8FE0-539D8E9E6EE9}" type="slidenum">
              <a:rPr lang="ko-KR" altLang="en-US" smtClean="0"/>
              <a:t>‹#›</a:t>
            </a:fld>
            <a:endParaRPr lang="ko-KR" altLang="en-US"/>
          </a:p>
        </p:txBody>
      </p:sp>
    </p:spTree>
    <p:extLst>
      <p:ext uri="{BB962C8B-B14F-4D97-AF65-F5344CB8AC3E}">
        <p14:creationId xmlns:p14="http://schemas.microsoft.com/office/powerpoint/2010/main" val="317146235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394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028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3565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2799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2425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676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9511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7814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364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113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2020-06-11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0494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EE2F8709-1CEE-42DD-B39A-DFDCBA7B36B7}" type="datetimeFigureOut">
              <a:rPr lang="ko-KR" altLang="en-US" smtClean="0">
                <a:solidFill>
                  <a:prstClr val="black">
                    <a:tint val="75000"/>
                  </a:prstClr>
                </a:solidFill>
              </a:rPr>
              <a:pPr/>
              <a:t>2020-06-11</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나눔바른고딕" panose="020B0603020101020101" pitchFamily="50" charset="-127"/>
                <a:ea typeface="나눔바른고딕" panose="020B0603020101020101" pitchFamily="50" charset="-127"/>
              </a:defRPr>
            </a:lvl1pPr>
          </a:lstStyle>
          <a:p>
            <a:fld id="{339B9C72-21D5-4AB9-87FA-CC4C72A0D34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9158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나눔바른고딕" panose="020B0603020101020101" pitchFamily="50" charset="-127"/>
          <a:ea typeface="나눔바른고딕" panose="020B060302010102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2.wdp"/><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hyperlink" Target="https://play.google.com/store/apps/top/category/GAME" TargetMode="External"/><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8.png"/><Relationship Id="rId5" Type="http://schemas.openxmlformats.org/officeDocument/2006/relationships/image" Target="../media/image4.png"/><Relationship Id="rId10"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66.png"/><Relationship Id="rId1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7.png"/><Relationship Id="rId5" Type="http://schemas.openxmlformats.org/officeDocument/2006/relationships/image" Target="../media/image20.png"/><Relationship Id="rId10" Type="http://schemas.openxmlformats.org/officeDocument/2006/relationships/image" Target="../media/image6.png"/><Relationship Id="rId4" Type="http://schemas.openxmlformats.org/officeDocument/2006/relationships/image" Target="../media/image19.gif"/><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7" name="모서리가 둥근 직사각형 6"/>
          <p:cNvSpPr/>
          <p:nvPr/>
        </p:nvSpPr>
        <p:spPr>
          <a:xfrm>
            <a:off x="1096600" y="1279877"/>
            <a:ext cx="2131615" cy="36775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prstClr val="white"/>
                </a:solidFill>
                <a:latin typeface="나눔바른고딕" panose="020B0603020101020101" pitchFamily="50" charset="-127"/>
                <a:ea typeface="나눔바른고딕" panose="020B0603020101020101" pitchFamily="50" charset="-127"/>
              </a:rPr>
              <a:t>Capstone Design</a:t>
            </a:r>
          </a:p>
        </p:txBody>
      </p:sp>
      <p:sp>
        <p:nvSpPr>
          <p:cNvPr id="8" name="직사각형 7"/>
          <p:cNvSpPr/>
          <p:nvPr/>
        </p:nvSpPr>
        <p:spPr>
          <a:xfrm>
            <a:off x="1096600" y="1886083"/>
            <a:ext cx="6604693" cy="1446550"/>
          </a:xfrm>
          <a:prstGeom prst="rect">
            <a:avLst/>
          </a:prstGeom>
        </p:spPr>
        <p:txBody>
          <a:bodyPr wrap="none">
            <a:spAutoFit/>
          </a:bodyPr>
          <a:lstStyle/>
          <a:p>
            <a:r>
              <a:rPr lang="ko-KR" altLang="en-US" sz="4400" dirty="0">
                <a:solidFill>
                  <a:srgbClr val="46ACA1"/>
                </a:solidFill>
                <a:latin typeface="나눔바른고딕" panose="020B0603020101020101" pitchFamily="50" charset="-127"/>
                <a:ea typeface="나눔바른고딕" panose="020B0603020101020101" pitchFamily="50" charset="-127"/>
              </a:rPr>
              <a:t>단어 유사도 측정</a:t>
            </a:r>
            <a:r>
              <a:rPr lang="ko-KR" altLang="en-US" sz="4400" dirty="0">
                <a:solidFill>
                  <a:prstClr val="black">
                    <a:lumMod val="75000"/>
                    <a:lumOff val="25000"/>
                  </a:prstClr>
                </a:solidFill>
                <a:latin typeface="나눔바른고딕" panose="020B0603020101020101" pitchFamily="50" charset="-127"/>
                <a:ea typeface="나눔바른고딕" panose="020B0603020101020101" pitchFamily="50" charset="-127"/>
              </a:rPr>
              <a:t>을 통한</a:t>
            </a:r>
            <a:endParaRPr lang="en-US" altLang="ko-KR" sz="4400" dirty="0">
              <a:solidFill>
                <a:prstClr val="black">
                  <a:lumMod val="75000"/>
                  <a:lumOff val="25000"/>
                </a:prstClr>
              </a:solidFill>
              <a:latin typeface="나눔바른고딕" panose="020B0603020101020101" pitchFamily="50" charset="-127"/>
              <a:ea typeface="나눔바른고딕" panose="020B0603020101020101" pitchFamily="50" charset="-127"/>
            </a:endParaRPr>
          </a:p>
          <a:p>
            <a:r>
              <a:rPr lang="ko-KR" altLang="en-US" sz="4400" dirty="0">
                <a:solidFill>
                  <a:prstClr val="black">
                    <a:lumMod val="75000"/>
                    <a:lumOff val="25000"/>
                  </a:prstClr>
                </a:solidFill>
                <a:latin typeface="나눔바른고딕" panose="020B0603020101020101" pitchFamily="50" charset="-127"/>
                <a:ea typeface="나눔바른고딕" panose="020B0603020101020101" pitchFamily="50" charset="-127"/>
              </a:rPr>
              <a:t>게임 어플리케이션 리뷰 분석</a:t>
            </a:r>
            <a:endParaRPr lang="en-US" altLang="ko-KR" sz="4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75DE3B4-EEC9-4F87-92B7-43DBCE98EDDA}"/>
              </a:ext>
            </a:extLst>
          </p:cNvPr>
          <p:cNvPicPr>
            <a:picLocks noChangeAspect="1"/>
          </p:cNvPicPr>
          <p:nvPr/>
        </p:nvPicPr>
        <p:blipFill>
          <a:blip r:embed="rId2"/>
          <a:stretch>
            <a:fillRect/>
          </a:stretch>
        </p:blipFill>
        <p:spPr>
          <a:xfrm>
            <a:off x="10536640" y="284615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3" name="그림 2">
            <a:extLst>
              <a:ext uri="{FF2B5EF4-FFF2-40B4-BE49-F238E27FC236}">
                <a16:creationId xmlns:a16="http://schemas.microsoft.com/office/drawing/2014/main" id="{8E567686-852F-4656-93C7-23FCD4C76977}"/>
              </a:ext>
            </a:extLst>
          </p:cNvPr>
          <p:cNvPicPr>
            <a:picLocks noChangeAspect="1"/>
          </p:cNvPicPr>
          <p:nvPr/>
        </p:nvPicPr>
        <p:blipFill>
          <a:blip r:embed="rId3"/>
          <a:stretch>
            <a:fillRect/>
          </a:stretch>
        </p:blipFill>
        <p:spPr>
          <a:xfrm>
            <a:off x="10533517"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9" name="그림 8">
            <a:extLst>
              <a:ext uri="{FF2B5EF4-FFF2-40B4-BE49-F238E27FC236}">
                <a16:creationId xmlns:a16="http://schemas.microsoft.com/office/drawing/2014/main" id="{2B59D687-5ACD-4A9F-A041-9093803B531B}"/>
              </a:ext>
            </a:extLst>
          </p:cNvPr>
          <p:cNvPicPr>
            <a:picLocks noChangeAspect="1"/>
          </p:cNvPicPr>
          <p:nvPr/>
        </p:nvPicPr>
        <p:blipFill>
          <a:blip r:embed="rId4"/>
          <a:stretch>
            <a:fillRect/>
          </a:stretch>
        </p:blipFill>
        <p:spPr>
          <a:xfrm>
            <a:off x="10533517" y="3704802"/>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0" name="그림 9">
            <a:extLst>
              <a:ext uri="{FF2B5EF4-FFF2-40B4-BE49-F238E27FC236}">
                <a16:creationId xmlns:a16="http://schemas.microsoft.com/office/drawing/2014/main" id="{3CC38BC1-A06B-403E-AD98-517B348F7919}"/>
              </a:ext>
            </a:extLst>
          </p:cNvPr>
          <p:cNvPicPr>
            <a:picLocks noChangeAspect="1"/>
          </p:cNvPicPr>
          <p:nvPr/>
        </p:nvPicPr>
        <p:blipFill>
          <a:blip r:embed="rId5"/>
          <a:stretch>
            <a:fillRect/>
          </a:stretch>
        </p:blipFill>
        <p:spPr>
          <a:xfrm>
            <a:off x="8754119"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39" name="그림 38">
            <a:extLst>
              <a:ext uri="{FF2B5EF4-FFF2-40B4-BE49-F238E27FC236}">
                <a16:creationId xmlns:a16="http://schemas.microsoft.com/office/drawing/2014/main" id="{F22E546F-F9DE-44A8-BE79-1948E17CBEE3}"/>
              </a:ext>
            </a:extLst>
          </p:cNvPr>
          <p:cNvPicPr>
            <a:picLocks noChangeAspect="1"/>
          </p:cNvPicPr>
          <p:nvPr/>
        </p:nvPicPr>
        <p:blipFill rotWithShape="1">
          <a:blip r:embed="rId6"/>
          <a:srcRect r="16270"/>
          <a:stretch/>
        </p:blipFill>
        <p:spPr>
          <a:xfrm>
            <a:off x="8479442" y="5508586"/>
            <a:ext cx="3081527" cy="803654"/>
          </a:xfrm>
          <a:prstGeom prst="rect">
            <a:avLst/>
          </a:prstGeom>
          <a:scene3d>
            <a:camera prst="perspectiveRight"/>
            <a:lightRig rig="threePt" dir="t"/>
          </a:scene3d>
        </p:spPr>
      </p:pic>
      <p:sp>
        <p:nvSpPr>
          <p:cNvPr id="86" name="직사각형 85">
            <a:extLst>
              <a:ext uri="{FF2B5EF4-FFF2-40B4-BE49-F238E27FC236}">
                <a16:creationId xmlns:a16="http://schemas.microsoft.com/office/drawing/2014/main" id="{64C3D89D-4147-4647-8C1E-57D0ED4ACA11}"/>
              </a:ext>
            </a:extLst>
          </p:cNvPr>
          <p:cNvSpPr/>
          <p:nvPr/>
        </p:nvSpPr>
        <p:spPr>
          <a:xfrm>
            <a:off x="3376395" y="1340270"/>
            <a:ext cx="1237839" cy="338554"/>
          </a:xfrm>
          <a:prstGeom prst="rect">
            <a:avLst/>
          </a:prstGeom>
        </p:spPr>
        <p:txBody>
          <a:bodyPr wrap="none">
            <a:spAutoFit/>
          </a:bodyPr>
          <a:lstStyle/>
          <a:p>
            <a:r>
              <a:rPr lang="en-US" altLang="ko-KR" sz="1600" dirty="0">
                <a:solidFill>
                  <a:prstClr val="black">
                    <a:lumMod val="75000"/>
                    <a:lumOff val="25000"/>
                  </a:prstClr>
                </a:solidFill>
                <a:latin typeface="나눔바른고딕" panose="020B0603020101020101" pitchFamily="50" charset="-127"/>
                <a:ea typeface="나눔바른고딕" panose="020B0603020101020101" pitchFamily="50" charset="-127"/>
              </a:rPr>
              <a:t>&lt; </a:t>
            </a:r>
            <a:r>
              <a:rPr lang="ko-KR" altLang="en-US" sz="1600" dirty="0">
                <a:solidFill>
                  <a:prstClr val="black">
                    <a:lumMod val="75000"/>
                    <a:lumOff val="25000"/>
                  </a:prstClr>
                </a:solidFill>
                <a:latin typeface="나눔바른고딕" panose="020B0603020101020101" pitchFamily="50" charset="-127"/>
                <a:ea typeface="나눔바른고딕" panose="020B0603020101020101" pitchFamily="50" charset="-127"/>
              </a:rPr>
              <a:t>최종 발표 </a:t>
            </a:r>
            <a:r>
              <a:rPr lang="en-US" altLang="ko-KR" sz="1600" dirty="0">
                <a:solidFill>
                  <a:prstClr val="black">
                    <a:lumMod val="75000"/>
                    <a:lumOff val="25000"/>
                  </a:prstClr>
                </a:solidFill>
                <a:latin typeface="나눔바른고딕" panose="020B0603020101020101" pitchFamily="50" charset="-127"/>
                <a:ea typeface="나눔바른고딕" panose="020B0603020101020101" pitchFamily="50" charset="-127"/>
              </a:rPr>
              <a:t>&gt;</a:t>
            </a:r>
          </a:p>
        </p:txBody>
      </p:sp>
      <p:grpSp>
        <p:nvGrpSpPr>
          <p:cNvPr id="40" name="그룹 39">
            <a:extLst>
              <a:ext uri="{FF2B5EF4-FFF2-40B4-BE49-F238E27FC236}">
                <a16:creationId xmlns:a16="http://schemas.microsoft.com/office/drawing/2014/main" id="{255F04E8-6406-44D9-A3F0-C6799ECE1A25}"/>
              </a:ext>
            </a:extLst>
          </p:cNvPr>
          <p:cNvGrpSpPr/>
          <p:nvPr/>
        </p:nvGrpSpPr>
        <p:grpSpPr>
          <a:xfrm>
            <a:off x="1464466" y="3649620"/>
            <a:ext cx="2044837" cy="1464262"/>
            <a:chOff x="1232965" y="3680399"/>
            <a:chExt cx="2044837" cy="1464262"/>
          </a:xfrm>
        </p:grpSpPr>
        <p:sp>
          <p:nvSpPr>
            <p:cNvPr id="95" name="모서리가 둥근 직사각형 94"/>
            <p:cNvSpPr/>
            <p:nvPr/>
          </p:nvSpPr>
          <p:spPr>
            <a:xfrm>
              <a:off x="1232965" y="3680399"/>
              <a:ext cx="2044837" cy="278359"/>
            </a:xfrm>
            <a:prstGeom prst="roundRect">
              <a:avLst>
                <a:gd name="adj" fmla="val 50000"/>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prstClr val="white"/>
                  </a:solidFill>
                  <a:latin typeface="나눔바른고딕" panose="020B0603020101020101" pitchFamily="50" charset="-127"/>
                  <a:ea typeface="나눔바른고딕" panose="020B0603020101020101" pitchFamily="50" charset="-127"/>
                </a:rPr>
                <a:t>소프트웨어 </a:t>
              </a:r>
              <a:r>
                <a:rPr lang="en-US" altLang="ko-KR" sz="1400" b="1" dirty="0">
                  <a:solidFill>
                    <a:prstClr val="white"/>
                  </a:solidFill>
                  <a:latin typeface="나눔바른고딕" panose="020B0603020101020101" pitchFamily="50" charset="-127"/>
                  <a:ea typeface="나눔바른고딕" panose="020B0603020101020101" pitchFamily="50" charset="-127"/>
                </a:rPr>
                <a:t>2</a:t>
              </a:r>
              <a:r>
                <a:rPr lang="ko-KR" altLang="en-US" sz="1400" b="1" dirty="0">
                  <a:solidFill>
                    <a:prstClr val="white"/>
                  </a:solidFill>
                  <a:latin typeface="나눔바른고딕" panose="020B0603020101020101" pitchFamily="50" charset="-127"/>
                  <a:ea typeface="나눔바른고딕" panose="020B0603020101020101" pitchFamily="50" charset="-127"/>
                </a:rPr>
                <a:t>조</a:t>
              </a:r>
              <a:r>
                <a:rPr lang="en-US" altLang="ko-KR" sz="1400" b="1" dirty="0">
                  <a:solidFill>
                    <a:prstClr val="white"/>
                  </a:solidFill>
                  <a:latin typeface="나눔바른고딕" panose="020B0603020101020101" pitchFamily="50" charset="-127"/>
                  <a:ea typeface="나눔바른고딕" panose="020B0603020101020101" pitchFamily="50" charset="-127"/>
                </a:rPr>
                <a:t> - TMI</a:t>
              </a:r>
            </a:p>
          </p:txBody>
        </p:sp>
        <p:sp>
          <p:nvSpPr>
            <p:cNvPr id="87" name="직사각형 86">
              <a:extLst>
                <a:ext uri="{FF2B5EF4-FFF2-40B4-BE49-F238E27FC236}">
                  <a16:creationId xmlns:a16="http://schemas.microsoft.com/office/drawing/2014/main" id="{B9A7B485-6D5A-4BBE-9933-77014924CCBA}"/>
                </a:ext>
              </a:extLst>
            </p:cNvPr>
            <p:cNvSpPr/>
            <p:nvPr/>
          </p:nvSpPr>
          <p:spPr>
            <a:xfrm>
              <a:off x="1311011" y="3759666"/>
              <a:ext cx="1888747" cy="1384995"/>
            </a:xfrm>
            <a:prstGeom prst="rect">
              <a:avLst/>
            </a:prstGeom>
          </p:spPr>
          <p:txBody>
            <a:bodyPr wrap="square">
              <a:spAutoFit/>
            </a:bodyPr>
            <a:lstStyle/>
            <a:p>
              <a:pPr algn="ctr">
                <a:lnSpc>
                  <a:spcPct val="300000"/>
                </a:lnSpc>
              </a:pPr>
              <a:r>
                <a:rPr lang="ko-KR" altLang="en-US" sz="1200" b="1" dirty="0">
                  <a:solidFill>
                    <a:prstClr val="black">
                      <a:lumMod val="75000"/>
                      <a:lumOff val="25000"/>
                    </a:prstClr>
                  </a:solidFill>
                  <a:latin typeface="나눔바른고딕" panose="020B0603020101020101" pitchFamily="50" charset="-127"/>
                  <a:ea typeface="나눔바른고딕" panose="020B0603020101020101" pitchFamily="50" charset="-127"/>
                </a:rPr>
                <a:t>디지털콘텐츠학과</a:t>
              </a:r>
              <a:endParaRPr lang="en-US" altLang="ko-KR" sz="1200" b="1" dirty="0">
                <a:solidFill>
                  <a:prstClr val="black">
                    <a:lumMod val="75000"/>
                    <a:lumOff val="25000"/>
                  </a:prstClr>
                </a:solidFill>
                <a:latin typeface="나눔바른고딕" panose="020B0603020101020101" pitchFamily="50" charset="-127"/>
                <a:ea typeface="나눔바른고딕" panose="020B0603020101020101" pitchFamily="50" charset="-127"/>
              </a:endParaRPr>
            </a:p>
            <a:p>
              <a:pPr algn="ctr"/>
              <a:r>
                <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rPr>
                <a:t>15011136   </a:t>
              </a:r>
              <a:r>
                <a:rPr lang="ko-KR" altLang="en-US" sz="1200" dirty="0">
                  <a:solidFill>
                    <a:prstClr val="black">
                      <a:lumMod val="75000"/>
                      <a:lumOff val="25000"/>
                    </a:prstClr>
                  </a:solidFill>
                  <a:latin typeface="나눔바른고딕" panose="020B0603020101020101" pitchFamily="50" charset="-127"/>
                  <a:ea typeface="나눔바른고딕" panose="020B0603020101020101" pitchFamily="50" charset="-127"/>
                </a:rPr>
                <a:t>신현욱</a:t>
              </a:r>
              <a:endPar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endParaRPr>
            </a:p>
            <a:p>
              <a:pPr algn="ctr"/>
              <a:r>
                <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rPr>
                <a:t>15011137   </a:t>
              </a:r>
              <a:r>
                <a:rPr lang="ko-KR" altLang="en-US" sz="1200" dirty="0">
                  <a:solidFill>
                    <a:prstClr val="black">
                      <a:lumMod val="75000"/>
                      <a:lumOff val="25000"/>
                    </a:prstClr>
                  </a:solidFill>
                  <a:latin typeface="나눔바른고딕" panose="020B0603020101020101" pitchFamily="50" charset="-127"/>
                  <a:ea typeface="나눔바른고딕" panose="020B0603020101020101" pitchFamily="50" charset="-127"/>
                </a:rPr>
                <a:t>김지수</a:t>
              </a:r>
              <a:endPar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endParaRPr>
            </a:p>
            <a:p>
              <a:pPr algn="ctr"/>
              <a:r>
                <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rPr>
                <a:t>15011139   </a:t>
              </a:r>
              <a:r>
                <a:rPr lang="ko-KR" altLang="en-US" sz="1200" dirty="0">
                  <a:solidFill>
                    <a:prstClr val="black">
                      <a:lumMod val="75000"/>
                      <a:lumOff val="25000"/>
                    </a:prstClr>
                  </a:solidFill>
                  <a:latin typeface="나눔바른고딕" panose="020B0603020101020101" pitchFamily="50" charset="-127"/>
                  <a:ea typeface="나눔바른고딕" panose="020B0603020101020101" pitchFamily="50" charset="-127"/>
                </a:rPr>
                <a:t>심재경</a:t>
              </a:r>
              <a:endPar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endParaRPr>
            </a:p>
            <a:p>
              <a:pPr algn="ctr"/>
              <a:endParaRPr lang="en-US" altLang="ko-KR" sz="12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grpSp>
      <p:pic>
        <p:nvPicPr>
          <p:cNvPr id="43" name="그림 42">
            <a:extLst>
              <a:ext uri="{FF2B5EF4-FFF2-40B4-BE49-F238E27FC236}">
                <a16:creationId xmlns:a16="http://schemas.microsoft.com/office/drawing/2014/main" id="{FD67FD5B-8F00-4AB7-A6FD-783F73DBB09C}"/>
              </a:ext>
            </a:extLst>
          </p:cNvPr>
          <p:cNvPicPr>
            <a:picLocks noChangeAspect="1"/>
          </p:cNvPicPr>
          <p:nvPr/>
        </p:nvPicPr>
        <p:blipFill>
          <a:blip r:embed="rId7"/>
          <a:stretch>
            <a:fillRect/>
          </a:stretch>
        </p:blipFill>
        <p:spPr>
          <a:xfrm>
            <a:off x="9639033" y="3700017"/>
            <a:ext cx="780635" cy="780635"/>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4" name="그림 43">
            <a:extLst>
              <a:ext uri="{FF2B5EF4-FFF2-40B4-BE49-F238E27FC236}">
                <a16:creationId xmlns:a16="http://schemas.microsoft.com/office/drawing/2014/main" id="{DF0D365F-F734-4A42-939A-BCA9D8188E16}"/>
              </a:ext>
            </a:extLst>
          </p:cNvPr>
          <p:cNvPicPr>
            <a:picLocks noChangeAspect="1"/>
          </p:cNvPicPr>
          <p:nvPr/>
        </p:nvPicPr>
        <p:blipFill>
          <a:blip r:embed="rId8"/>
          <a:stretch>
            <a:fillRect/>
          </a:stretch>
        </p:blipFill>
        <p:spPr>
          <a:xfrm>
            <a:off x="9643818"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9611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426113" cy="461665"/>
          </a:xfrm>
          <a:prstGeom prst="rect">
            <a:avLst/>
          </a:prstGeom>
        </p:spPr>
        <p:txBody>
          <a:bodyPr wrap="none">
            <a:spAutoFit/>
          </a:bodyPr>
          <a:lstStyle/>
          <a:p>
            <a:r>
              <a:rPr lang="en-US" altLang="ko-KR" sz="2400" dirty="0">
                <a:solidFill>
                  <a:srgbClr val="46ACA1"/>
                </a:solidFill>
                <a:latin typeface="나눔바른고딕" panose="020B0603020101020101" pitchFamily="50" charset="-127"/>
                <a:ea typeface="나눔바른고딕" panose="020B0603020101020101" pitchFamily="50" charset="-127"/>
              </a:rPr>
              <a:t>Part 02</a:t>
            </a:r>
            <a:r>
              <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400" dirty="0">
                <a:solidFill>
                  <a:prstClr val="black">
                    <a:lumMod val="75000"/>
                    <a:lumOff val="25000"/>
                  </a:prstClr>
                </a:solidFill>
                <a:latin typeface="나눔바른고딕" panose="020B0603020101020101" pitchFamily="50" charset="-127"/>
                <a:ea typeface="나눔바른고딕" panose="020B0603020101020101" pitchFamily="50" charset="-127"/>
              </a:rPr>
              <a:t>진행 과정</a:t>
            </a:r>
            <a:endPar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972000"/>
            <a:ext cx="2736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C2758EA9-0FDD-4641-9DC3-7A1AC095E4C7}"/>
              </a:ext>
            </a:extLst>
          </p:cNvPr>
          <p:cNvSpPr/>
          <p:nvPr/>
        </p:nvSpPr>
        <p:spPr>
          <a:xfrm flipV="1">
            <a:off x="4104000" y="949140"/>
            <a:ext cx="7200000" cy="45719"/>
          </a:xfrm>
          <a:prstGeom prst="rect">
            <a:avLst/>
          </a:prstGeom>
          <a:gradFill flip="none" rotWithShape="1">
            <a:gsLst>
              <a:gs pos="90000">
                <a:srgbClr val="B0DED9"/>
              </a:gs>
              <a:gs pos="76000">
                <a:srgbClr val="8BA783"/>
              </a:gs>
              <a:gs pos="69000">
                <a:srgbClr val="7D927C"/>
              </a:gs>
              <a:gs pos="50000">
                <a:srgbClr val="6F7C74"/>
              </a:gs>
              <a:gs pos="43000">
                <a:srgbClr val="5C6865"/>
              </a:gs>
              <a:gs pos="33000">
                <a:srgbClr val="495355"/>
              </a:gs>
              <a:gs pos="0">
                <a:srgbClr val="222A35"/>
              </a:gs>
              <a:gs pos="100000">
                <a:srgbClr val="46ACA1"/>
              </a:gs>
            </a:gsLst>
            <a:lin ang="108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rgbClr val="78CD6D"/>
              </a:solidFill>
            </a:endParaRPr>
          </a:p>
        </p:txBody>
      </p:sp>
      <p:sp>
        <p:nvSpPr>
          <p:cNvPr id="25" name="부제목 2">
            <a:extLst>
              <a:ext uri="{FF2B5EF4-FFF2-40B4-BE49-F238E27FC236}">
                <a16:creationId xmlns:a16="http://schemas.microsoft.com/office/drawing/2014/main" id="{0DB107AF-D82A-4529-AB89-3657D518EC33}"/>
              </a:ext>
            </a:extLst>
          </p:cNvPr>
          <p:cNvSpPr txBox="1">
            <a:spLocks/>
          </p:cNvSpPr>
          <p:nvPr/>
        </p:nvSpPr>
        <p:spPr>
          <a:xfrm>
            <a:off x="4100561" y="554740"/>
            <a:ext cx="1294650" cy="37702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데이터 수집</a:t>
            </a:r>
            <a:endPar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26" name="부제목 2">
            <a:extLst>
              <a:ext uri="{FF2B5EF4-FFF2-40B4-BE49-F238E27FC236}">
                <a16:creationId xmlns:a16="http://schemas.microsoft.com/office/drawing/2014/main" id="{64602EF9-C477-4A75-B533-B706AF92514F}"/>
              </a:ext>
            </a:extLst>
          </p:cNvPr>
          <p:cNvSpPr txBox="1">
            <a:spLocks/>
          </p:cNvSpPr>
          <p:nvPr/>
        </p:nvSpPr>
        <p:spPr>
          <a:xfrm>
            <a:off x="5957481" y="597444"/>
            <a:ext cx="1077026"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전처리</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부제목 2">
            <a:extLst>
              <a:ext uri="{FF2B5EF4-FFF2-40B4-BE49-F238E27FC236}">
                <a16:creationId xmlns:a16="http://schemas.microsoft.com/office/drawing/2014/main" id="{68789F5D-1A5F-4DC4-824C-898BAEF34863}"/>
              </a:ext>
            </a:extLst>
          </p:cNvPr>
          <p:cNvSpPr txBox="1">
            <a:spLocks/>
          </p:cNvSpPr>
          <p:nvPr/>
        </p:nvSpPr>
        <p:spPr>
          <a:xfrm>
            <a:off x="7885857" y="597444"/>
            <a:ext cx="1722074"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유사도 분석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감정 분석</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9" name="부제목 2">
            <a:extLst>
              <a:ext uri="{FF2B5EF4-FFF2-40B4-BE49-F238E27FC236}">
                <a16:creationId xmlns:a16="http://schemas.microsoft.com/office/drawing/2014/main" id="{6C0065D4-9F66-4C8A-8BE4-C65D8D1092A0}"/>
              </a:ext>
            </a:extLst>
          </p:cNvPr>
          <p:cNvSpPr txBox="1">
            <a:spLocks/>
          </p:cNvSpPr>
          <p:nvPr/>
        </p:nvSpPr>
        <p:spPr>
          <a:xfrm>
            <a:off x="10459281" y="603522"/>
            <a:ext cx="806118"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웹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UI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구현</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54" name="부제목 2">
            <a:extLst>
              <a:ext uri="{FF2B5EF4-FFF2-40B4-BE49-F238E27FC236}">
                <a16:creationId xmlns:a16="http://schemas.microsoft.com/office/drawing/2014/main" id="{8F08FA50-BD89-4EA0-83F7-AF04AC6CD6B0}"/>
              </a:ext>
            </a:extLst>
          </p:cNvPr>
          <p:cNvSpPr txBox="1">
            <a:spLocks/>
          </p:cNvSpPr>
          <p:nvPr/>
        </p:nvSpPr>
        <p:spPr>
          <a:xfrm>
            <a:off x="1501048" y="1615572"/>
            <a:ext cx="88389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수집 정보</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5" name="부제목 2">
            <a:extLst>
              <a:ext uri="{FF2B5EF4-FFF2-40B4-BE49-F238E27FC236}">
                <a16:creationId xmlns:a16="http://schemas.microsoft.com/office/drawing/2014/main" id="{C0AA53AD-470E-4534-80B1-115430F30C10}"/>
              </a:ext>
            </a:extLst>
          </p:cNvPr>
          <p:cNvSpPr txBox="1">
            <a:spLocks/>
          </p:cNvSpPr>
          <p:nvPr/>
        </p:nvSpPr>
        <p:spPr>
          <a:xfrm>
            <a:off x="1600017" y="2195364"/>
            <a:ext cx="685957"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플랫폼</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6" name="부제목 2">
            <a:extLst>
              <a:ext uri="{FF2B5EF4-FFF2-40B4-BE49-F238E27FC236}">
                <a16:creationId xmlns:a16="http://schemas.microsoft.com/office/drawing/2014/main" id="{FC5B3A5C-BA12-4A88-B60B-4072EB0C1C58}"/>
              </a:ext>
            </a:extLst>
          </p:cNvPr>
          <p:cNvSpPr txBox="1">
            <a:spLocks/>
          </p:cNvSpPr>
          <p:nvPr/>
        </p:nvSpPr>
        <p:spPr>
          <a:xfrm>
            <a:off x="1501047" y="2776509"/>
            <a:ext cx="88389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수집 대상</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7" name="부제목 2">
            <a:extLst>
              <a:ext uri="{FF2B5EF4-FFF2-40B4-BE49-F238E27FC236}">
                <a16:creationId xmlns:a16="http://schemas.microsoft.com/office/drawing/2014/main" id="{4809BAAA-2AC0-4467-B53A-F510F6B8281B}"/>
              </a:ext>
            </a:extLst>
          </p:cNvPr>
          <p:cNvSpPr txBox="1">
            <a:spLocks/>
          </p:cNvSpPr>
          <p:nvPr/>
        </p:nvSpPr>
        <p:spPr>
          <a:xfrm>
            <a:off x="1501047" y="3361810"/>
            <a:ext cx="883896" cy="101976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수집 방법</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및</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이유</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8" name="부제목 2">
            <a:extLst>
              <a:ext uri="{FF2B5EF4-FFF2-40B4-BE49-F238E27FC236}">
                <a16:creationId xmlns:a16="http://schemas.microsoft.com/office/drawing/2014/main" id="{25CAE168-B77A-4D3C-A0FB-A1BB8EC0CBFB}"/>
              </a:ext>
            </a:extLst>
          </p:cNvPr>
          <p:cNvSpPr txBox="1">
            <a:spLocks/>
          </p:cNvSpPr>
          <p:nvPr/>
        </p:nvSpPr>
        <p:spPr>
          <a:xfrm>
            <a:off x="1501047" y="4646789"/>
            <a:ext cx="88389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파일 형식</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9" name="부제목 2">
            <a:extLst>
              <a:ext uri="{FF2B5EF4-FFF2-40B4-BE49-F238E27FC236}">
                <a16:creationId xmlns:a16="http://schemas.microsoft.com/office/drawing/2014/main" id="{C9CF0929-ED61-4C98-AF7C-12E2DA51AD34}"/>
              </a:ext>
            </a:extLst>
          </p:cNvPr>
          <p:cNvSpPr txBox="1">
            <a:spLocks/>
          </p:cNvSpPr>
          <p:nvPr/>
        </p:nvSpPr>
        <p:spPr>
          <a:xfrm>
            <a:off x="3229821" y="1615572"/>
            <a:ext cx="2866939"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구글 플레이 스토어 內 게임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APP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0" name="부제목 2">
            <a:extLst>
              <a:ext uri="{FF2B5EF4-FFF2-40B4-BE49-F238E27FC236}">
                <a16:creationId xmlns:a16="http://schemas.microsoft.com/office/drawing/2014/main" id="{0F58F06E-02B5-454E-809C-A8345E127626}"/>
              </a:ext>
            </a:extLst>
          </p:cNvPr>
          <p:cNvSpPr txBox="1">
            <a:spLocks/>
          </p:cNvSpPr>
          <p:nvPr/>
        </p:nvSpPr>
        <p:spPr>
          <a:xfrm>
            <a:off x="3652537" y="2217177"/>
            <a:ext cx="157113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Google Play Store</a:t>
            </a:r>
          </a:p>
        </p:txBody>
      </p:sp>
      <p:sp>
        <p:nvSpPr>
          <p:cNvPr id="61" name="부제목 2">
            <a:extLst>
              <a:ext uri="{FF2B5EF4-FFF2-40B4-BE49-F238E27FC236}">
                <a16:creationId xmlns:a16="http://schemas.microsoft.com/office/drawing/2014/main" id="{0CD6FB4A-4C45-43D5-AC5E-6AF3E0529EB3}"/>
              </a:ext>
            </a:extLst>
          </p:cNvPr>
          <p:cNvSpPr txBox="1">
            <a:spLocks/>
          </p:cNvSpPr>
          <p:nvPr/>
        </p:nvSpPr>
        <p:spPr>
          <a:xfrm>
            <a:off x="3229821" y="2775156"/>
            <a:ext cx="3011978"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작성자 이름</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 내용</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 작성 날짜</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p>
        </p:txBody>
      </p:sp>
      <p:sp>
        <p:nvSpPr>
          <p:cNvPr id="63" name="부제목 2">
            <a:extLst>
              <a:ext uri="{FF2B5EF4-FFF2-40B4-BE49-F238E27FC236}">
                <a16:creationId xmlns:a16="http://schemas.microsoft.com/office/drawing/2014/main" id="{46B6ACEB-2D51-468D-A5F8-023EFC8ED7BF}"/>
              </a:ext>
            </a:extLst>
          </p:cNvPr>
          <p:cNvSpPr txBox="1">
            <a:spLocks/>
          </p:cNvSpPr>
          <p:nvPr/>
        </p:nvSpPr>
        <p:spPr>
          <a:xfrm>
            <a:off x="3229821" y="3361810"/>
            <a:ext cx="8074967" cy="101976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인기 차트 순위 별로 </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유사도 측정을 하기 위한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Train Data</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를 만드는 과정에서 게임마다 대체적인 리뷰 내용이 조금씩 다르기 때문에</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600" spc="-122" dirty="0">
                <a:ln>
                  <a:solidFill>
                    <a:schemeClr val="accent1">
                      <a:alpha val="0"/>
                    </a:schemeClr>
                  </a:solidFill>
                </a:ln>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데이터가 편향되지 않게 하기 위해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여러 개의 어플에 대한 리뷰를 추출해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Train Data Set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구축</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6" name="부제목 2">
            <a:extLst>
              <a:ext uri="{FF2B5EF4-FFF2-40B4-BE49-F238E27FC236}">
                <a16:creationId xmlns:a16="http://schemas.microsoft.com/office/drawing/2014/main" id="{45CEA262-870D-4097-82BE-8B88736C823F}"/>
              </a:ext>
            </a:extLst>
          </p:cNvPr>
          <p:cNvSpPr txBox="1">
            <a:spLocks/>
          </p:cNvSpPr>
          <p:nvPr/>
        </p:nvSpPr>
        <p:spPr>
          <a:xfrm>
            <a:off x="3229821" y="4646789"/>
            <a:ext cx="85395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.csv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파일</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pic>
        <p:nvPicPr>
          <p:cNvPr id="67" name="그림 66" descr="스크린샷이(가) 표시된 사진&#10;&#10;자동 생성된 설명">
            <a:extLst>
              <a:ext uri="{FF2B5EF4-FFF2-40B4-BE49-F238E27FC236}">
                <a16:creationId xmlns:a16="http://schemas.microsoft.com/office/drawing/2014/main" id="{B8E33620-76B0-4179-AC98-73F97EF56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821" y="5122571"/>
            <a:ext cx="5799323" cy="1386960"/>
          </a:xfrm>
          <a:prstGeom prst="rect">
            <a:avLst/>
          </a:prstGeom>
        </p:spPr>
      </p:pic>
      <p:cxnSp>
        <p:nvCxnSpPr>
          <p:cNvPr id="12" name="직선 연결선 11">
            <a:extLst>
              <a:ext uri="{FF2B5EF4-FFF2-40B4-BE49-F238E27FC236}">
                <a16:creationId xmlns:a16="http://schemas.microsoft.com/office/drawing/2014/main" id="{775A6AC7-1B40-407F-BEAC-2D04E5606F59}"/>
              </a:ext>
            </a:extLst>
          </p:cNvPr>
          <p:cNvCxnSpPr/>
          <p:nvPr/>
        </p:nvCxnSpPr>
        <p:spPr>
          <a:xfrm>
            <a:off x="2828925" y="1639050"/>
            <a:ext cx="0" cy="3312000"/>
          </a:xfrm>
          <a:prstGeom prst="line">
            <a:avLst/>
          </a:prstGeom>
          <a:ln w="38100">
            <a:solidFill>
              <a:srgbClr val="6B6B6B"/>
            </a:solidFill>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5A0D2C14-1A8D-4558-8A66-F469D8E5B1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426" y="2177323"/>
            <a:ext cx="348111" cy="348111"/>
          </a:xfrm>
          <a:prstGeom prst="rect">
            <a:avLst/>
          </a:prstGeom>
        </p:spPr>
      </p:pic>
      <p:grpSp>
        <p:nvGrpSpPr>
          <p:cNvPr id="14" name="그룹 13">
            <a:extLst>
              <a:ext uri="{FF2B5EF4-FFF2-40B4-BE49-F238E27FC236}">
                <a16:creationId xmlns:a16="http://schemas.microsoft.com/office/drawing/2014/main" id="{CB94E2B7-D59D-4651-8D8D-7C638E054E9C}"/>
              </a:ext>
            </a:extLst>
          </p:cNvPr>
          <p:cNvGrpSpPr/>
          <p:nvPr/>
        </p:nvGrpSpPr>
        <p:grpSpPr>
          <a:xfrm>
            <a:off x="4605711" y="840261"/>
            <a:ext cx="284350" cy="284350"/>
            <a:chOff x="4605711" y="840261"/>
            <a:chExt cx="284350" cy="284350"/>
          </a:xfrm>
        </p:grpSpPr>
        <p:sp>
          <p:nvSpPr>
            <p:cNvPr id="73" name="타원 72">
              <a:extLst>
                <a:ext uri="{FF2B5EF4-FFF2-40B4-BE49-F238E27FC236}">
                  <a16:creationId xmlns:a16="http://schemas.microsoft.com/office/drawing/2014/main" id="{09D6687F-EA8F-4128-B7BE-C439E488E2E3}"/>
                </a:ext>
              </a:extLst>
            </p:cNvPr>
            <p:cNvSpPr/>
            <p:nvPr/>
          </p:nvSpPr>
          <p:spPr>
            <a:xfrm>
              <a:off x="4605711" y="840261"/>
              <a:ext cx="284350" cy="284350"/>
            </a:xfrm>
            <a:prstGeom prst="ellips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B9CD129F-D599-4AFF-8DF9-153C93C74CF0}"/>
                </a:ext>
              </a:extLst>
            </p:cNvPr>
            <p:cNvSpPr/>
            <p:nvPr/>
          </p:nvSpPr>
          <p:spPr>
            <a:xfrm>
              <a:off x="4646778" y="881328"/>
              <a:ext cx="202217" cy="202217"/>
            </a:xfrm>
            <a:prstGeom prst="ellipse">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 name="직사각형 8">
            <a:extLst>
              <a:ext uri="{FF2B5EF4-FFF2-40B4-BE49-F238E27FC236}">
                <a16:creationId xmlns:a16="http://schemas.microsoft.com/office/drawing/2014/main" id="{7F7F1A7A-4D83-42A0-AAE7-0042ECA6CF66}"/>
              </a:ext>
            </a:extLst>
          </p:cNvPr>
          <p:cNvSpPr/>
          <p:nvPr/>
        </p:nvSpPr>
        <p:spPr>
          <a:xfrm>
            <a:off x="4747886" y="3183549"/>
            <a:ext cx="6301111" cy="486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B39EA189-6E24-4734-A7EC-CE3BC2AA62B2}"/>
              </a:ext>
            </a:extLst>
          </p:cNvPr>
          <p:cNvGrpSpPr/>
          <p:nvPr/>
        </p:nvGrpSpPr>
        <p:grpSpPr>
          <a:xfrm>
            <a:off x="7178441" y="2987722"/>
            <a:ext cx="1440000" cy="320088"/>
            <a:chOff x="8204211" y="2537265"/>
            <a:chExt cx="1440000" cy="320088"/>
          </a:xfrm>
        </p:grpSpPr>
        <p:sp>
          <p:nvSpPr>
            <p:cNvPr id="3" name="직사각형 2">
              <a:extLst>
                <a:ext uri="{FF2B5EF4-FFF2-40B4-BE49-F238E27FC236}">
                  <a16:creationId xmlns:a16="http://schemas.microsoft.com/office/drawing/2014/main" id="{039573ED-C1EC-49B8-A821-B387D8480FC4}"/>
                </a:ext>
              </a:extLst>
            </p:cNvPr>
            <p:cNvSpPr/>
            <p:nvPr/>
          </p:nvSpPr>
          <p:spPr>
            <a:xfrm>
              <a:off x="8204211" y="2537265"/>
              <a:ext cx="1440000" cy="3200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dirty="0">
                  <a:latin typeface="나눔바른고딕" panose="020B0603020101020101" pitchFamily="50" charset="-127"/>
                  <a:ea typeface="나눔바른고딕" panose="020B0603020101020101" pitchFamily="50" charset="-127"/>
                </a:rPr>
                <a:t>Key Point</a:t>
              </a:r>
              <a:endParaRPr lang="ko-KR" altLang="en-US" dirty="0">
                <a:latin typeface="나눔바른고딕" panose="020B0603020101020101" pitchFamily="50" charset="-127"/>
                <a:ea typeface="나눔바른고딕" panose="020B0603020101020101" pitchFamily="50" charset="-127"/>
              </a:endParaRPr>
            </a:p>
          </p:txBody>
        </p:sp>
        <p:sp>
          <p:nvSpPr>
            <p:cNvPr id="4" name="타원 3">
              <a:extLst>
                <a:ext uri="{FF2B5EF4-FFF2-40B4-BE49-F238E27FC236}">
                  <a16:creationId xmlns:a16="http://schemas.microsoft.com/office/drawing/2014/main" id="{EFB53EFA-0D13-4622-8561-B4FF098A92AF}"/>
                </a:ext>
              </a:extLst>
            </p:cNvPr>
            <p:cNvSpPr/>
            <p:nvPr/>
          </p:nvSpPr>
          <p:spPr>
            <a:xfrm>
              <a:off x="8282631" y="2581018"/>
              <a:ext cx="250891" cy="250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C00000"/>
                  </a:solidFill>
                  <a:latin typeface="나눔바른고딕" panose="020B0603020101020101" pitchFamily="50" charset="-127"/>
                  <a:ea typeface="나눔바른고딕" panose="020B0603020101020101" pitchFamily="50" charset="-127"/>
                </a:rPr>
                <a:t>!</a:t>
              </a:r>
              <a:endParaRPr lang="ko-KR" altLang="en-US" sz="1600" b="1" dirty="0">
                <a:solidFill>
                  <a:srgbClr val="C00000"/>
                </a:solidFill>
                <a:latin typeface="나눔바른고딕" panose="020B0603020101020101" pitchFamily="50" charset="-127"/>
                <a:ea typeface="나눔바른고딕" panose="020B0603020101020101" pitchFamily="50" charset="-127"/>
              </a:endParaRPr>
            </a:p>
          </p:txBody>
        </p:sp>
      </p:grpSp>
      <p:sp>
        <p:nvSpPr>
          <p:cNvPr id="34" name="부제목 2">
            <a:extLst>
              <a:ext uri="{FF2B5EF4-FFF2-40B4-BE49-F238E27FC236}">
                <a16:creationId xmlns:a16="http://schemas.microsoft.com/office/drawing/2014/main" id="{4D29310C-2A9C-4473-B8A1-B44C2D5AE0A1}"/>
              </a:ext>
            </a:extLst>
          </p:cNvPr>
          <p:cNvSpPr txBox="1">
            <a:spLocks/>
          </p:cNvSpPr>
          <p:nvPr/>
        </p:nvSpPr>
        <p:spPr>
          <a:xfrm>
            <a:off x="4666465" y="3357971"/>
            <a:ext cx="6491649"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1</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위부터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200</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위까지 어플 당 약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2000</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 리뷰를 </a:t>
            </a:r>
            <a:r>
              <a:rPr lang="ko-KR" altLang="en-US" sz="16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관련성순</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으로</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총 약 </a:t>
            </a:r>
            <a:r>
              <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24</a:t>
            </a:r>
            <a:r>
              <a:rPr lang="ko-KR" altLang="en-US"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만개</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의 리뷰 수집</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40916358"/>
      </p:ext>
    </p:extLst>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283C0F2-46B6-494D-8D72-81C977630A60}"/>
              </a:ext>
            </a:extLst>
          </p:cNvPr>
          <p:cNvPicPr>
            <a:picLocks noChangeAspect="1"/>
          </p:cNvPicPr>
          <p:nvPr/>
        </p:nvPicPr>
        <p:blipFill>
          <a:blip r:embed="rId2">
            <a:alphaModFix amt="20000"/>
          </a:blip>
          <a:stretch>
            <a:fillRect/>
          </a:stretch>
        </p:blipFill>
        <p:spPr>
          <a:xfrm>
            <a:off x="-1" y="-1"/>
            <a:ext cx="12192001" cy="6858001"/>
          </a:xfrm>
          <a:prstGeom prst="rect">
            <a:avLst/>
          </a:prstGeom>
        </p:spPr>
      </p:pic>
      <p:grpSp>
        <p:nvGrpSpPr>
          <p:cNvPr id="11" name="그룹 10">
            <a:extLst>
              <a:ext uri="{FF2B5EF4-FFF2-40B4-BE49-F238E27FC236}">
                <a16:creationId xmlns:a16="http://schemas.microsoft.com/office/drawing/2014/main" id="{D12D2104-1D83-4FB4-BCDF-64ABDF8A3A28}"/>
              </a:ext>
            </a:extLst>
          </p:cNvPr>
          <p:cNvGrpSpPr/>
          <p:nvPr/>
        </p:nvGrpSpPr>
        <p:grpSpPr>
          <a:xfrm>
            <a:off x="822313" y="840379"/>
            <a:ext cx="10559838" cy="2116344"/>
            <a:chOff x="733399" y="922635"/>
            <a:chExt cx="10559838" cy="2116344"/>
          </a:xfrm>
        </p:grpSpPr>
        <p:pic>
          <p:nvPicPr>
            <p:cNvPr id="6" name="그림 5">
              <a:extLst>
                <a:ext uri="{FF2B5EF4-FFF2-40B4-BE49-F238E27FC236}">
                  <a16:creationId xmlns:a16="http://schemas.microsoft.com/office/drawing/2014/main" id="{3E0686CE-CD6B-4B56-B9B3-E0B00BB8E427}"/>
                </a:ext>
              </a:extLst>
            </p:cNvPr>
            <p:cNvPicPr>
              <a:picLocks noChangeAspect="1"/>
            </p:cNvPicPr>
            <p:nvPr/>
          </p:nvPicPr>
          <p:blipFill>
            <a:blip r:embed="rId3"/>
            <a:stretch>
              <a:fillRect/>
            </a:stretch>
          </p:blipFill>
          <p:spPr>
            <a:xfrm>
              <a:off x="733399" y="922635"/>
              <a:ext cx="5383980" cy="2116344"/>
            </a:xfrm>
            <a:prstGeom prst="rect">
              <a:avLst/>
            </a:prstGeom>
          </p:spPr>
        </p:pic>
        <p:pic>
          <p:nvPicPr>
            <p:cNvPr id="9" name="그림 8">
              <a:extLst>
                <a:ext uri="{FF2B5EF4-FFF2-40B4-BE49-F238E27FC236}">
                  <a16:creationId xmlns:a16="http://schemas.microsoft.com/office/drawing/2014/main" id="{C65EB386-7D70-4506-A19A-21691D77599A}"/>
                </a:ext>
              </a:extLst>
            </p:cNvPr>
            <p:cNvPicPr>
              <a:picLocks noChangeAspect="1"/>
            </p:cNvPicPr>
            <p:nvPr/>
          </p:nvPicPr>
          <p:blipFill>
            <a:blip r:embed="rId4"/>
            <a:stretch>
              <a:fillRect/>
            </a:stretch>
          </p:blipFill>
          <p:spPr>
            <a:xfrm>
              <a:off x="6091978" y="931944"/>
              <a:ext cx="5201259" cy="2014456"/>
            </a:xfrm>
            <a:prstGeom prst="rect">
              <a:avLst/>
            </a:prstGeom>
          </p:spPr>
        </p:pic>
        <p:sp>
          <p:nvSpPr>
            <p:cNvPr id="10" name="직사각형 9">
              <a:extLst>
                <a:ext uri="{FF2B5EF4-FFF2-40B4-BE49-F238E27FC236}">
                  <a16:creationId xmlns:a16="http://schemas.microsoft.com/office/drawing/2014/main" id="{185C14CB-0089-4A6B-80C8-1C7685393DDF}"/>
                </a:ext>
              </a:extLst>
            </p:cNvPr>
            <p:cNvSpPr/>
            <p:nvPr/>
          </p:nvSpPr>
          <p:spPr>
            <a:xfrm>
              <a:off x="733399" y="922635"/>
              <a:ext cx="10547374" cy="2023765"/>
            </a:xfrm>
            <a:prstGeom prst="rect">
              <a:avLst/>
            </a:prstGeom>
            <a:noFill/>
            <a:ln w="28575">
              <a:solidFill>
                <a:srgbClr val="29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 name="그룹 14">
            <a:extLst>
              <a:ext uri="{FF2B5EF4-FFF2-40B4-BE49-F238E27FC236}">
                <a16:creationId xmlns:a16="http://schemas.microsoft.com/office/drawing/2014/main" id="{89DCB249-2DB6-4871-A06C-978F6413D58D}"/>
              </a:ext>
            </a:extLst>
          </p:cNvPr>
          <p:cNvGrpSpPr/>
          <p:nvPr/>
        </p:nvGrpSpPr>
        <p:grpSpPr>
          <a:xfrm>
            <a:off x="822313" y="3989643"/>
            <a:ext cx="10380545" cy="2156839"/>
            <a:chOff x="822313" y="3989643"/>
            <a:chExt cx="10380545" cy="2156839"/>
          </a:xfrm>
        </p:grpSpPr>
        <p:pic>
          <p:nvPicPr>
            <p:cNvPr id="7" name="그림 6">
              <a:extLst>
                <a:ext uri="{FF2B5EF4-FFF2-40B4-BE49-F238E27FC236}">
                  <a16:creationId xmlns:a16="http://schemas.microsoft.com/office/drawing/2014/main" id="{51E8A95C-4B88-4CBC-A231-CB73B5A6F3A4}"/>
                </a:ext>
              </a:extLst>
            </p:cNvPr>
            <p:cNvPicPr>
              <a:picLocks noChangeAspect="1"/>
            </p:cNvPicPr>
            <p:nvPr/>
          </p:nvPicPr>
          <p:blipFill>
            <a:blip r:embed="rId5"/>
            <a:stretch>
              <a:fillRect/>
            </a:stretch>
          </p:blipFill>
          <p:spPr>
            <a:xfrm>
              <a:off x="822313" y="4030138"/>
              <a:ext cx="5190272" cy="2116344"/>
            </a:xfrm>
            <a:prstGeom prst="rect">
              <a:avLst/>
            </a:prstGeom>
          </p:spPr>
        </p:pic>
        <p:pic>
          <p:nvPicPr>
            <p:cNvPr id="8" name="그림 7">
              <a:extLst>
                <a:ext uri="{FF2B5EF4-FFF2-40B4-BE49-F238E27FC236}">
                  <a16:creationId xmlns:a16="http://schemas.microsoft.com/office/drawing/2014/main" id="{1D591AAE-CA81-4542-8A24-A8471DD1F26E}"/>
                </a:ext>
              </a:extLst>
            </p:cNvPr>
            <p:cNvPicPr>
              <a:picLocks noChangeAspect="1"/>
            </p:cNvPicPr>
            <p:nvPr/>
          </p:nvPicPr>
          <p:blipFill>
            <a:blip r:embed="rId6"/>
            <a:stretch>
              <a:fillRect/>
            </a:stretch>
          </p:blipFill>
          <p:spPr>
            <a:xfrm>
              <a:off x="6012585" y="4137596"/>
              <a:ext cx="5190272" cy="1899279"/>
            </a:xfrm>
            <a:prstGeom prst="rect">
              <a:avLst/>
            </a:prstGeom>
          </p:spPr>
        </p:pic>
        <p:sp>
          <p:nvSpPr>
            <p:cNvPr id="17" name="직사각형 16">
              <a:extLst>
                <a:ext uri="{FF2B5EF4-FFF2-40B4-BE49-F238E27FC236}">
                  <a16:creationId xmlns:a16="http://schemas.microsoft.com/office/drawing/2014/main" id="{EEA03BD0-6C43-4DEC-86E9-1FB986684D3A}"/>
                </a:ext>
              </a:extLst>
            </p:cNvPr>
            <p:cNvSpPr/>
            <p:nvPr/>
          </p:nvSpPr>
          <p:spPr>
            <a:xfrm>
              <a:off x="822314" y="3989643"/>
              <a:ext cx="10380544" cy="2156839"/>
            </a:xfrm>
            <a:prstGeom prst="rect">
              <a:avLst/>
            </a:prstGeom>
            <a:noFill/>
            <a:ln w="28575">
              <a:solidFill>
                <a:srgbClr val="29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 name="직사각형 23">
            <a:extLst>
              <a:ext uri="{FF2B5EF4-FFF2-40B4-BE49-F238E27FC236}">
                <a16:creationId xmlns:a16="http://schemas.microsoft.com/office/drawing/2014/main" id="{0AFDBE50-A420-4BA5-990C-B4B403C75BF3}"/>
              </a:ext>
            </a:extLst>
          </p:cNvPr>
          <p:cNvSpPr/>
          <p:nvPr/>
        </p:nvSpPr>
        <p:spPr>
          <a:xfrm>
            <a:off x="4747886" y="3183549"/>
            <a:ext cx="6301111" cy="486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3A52E87C-6067-479C-925F-07CDD6780E57}"/>
              </a:ext>
            </a:extLst>
          </p:cNvPr>
          <p:cNvGrpSpPr/>
          <p:nvPr/>
        </p:nvGrpSpPr>
        <p:grpSpPr>
          <a:xfrm>
            <a:off x="7178441" y="2987722"/>
            <a:ext cx="1440000" cy="320088"/>
            <a:chOff x="8204211" y="2537265"/>
            <a:chExt cx="1440000" cy="320088"/>
          </a:xfrm>
        </p:grpSpPr>
        <p:sp>
          <p:nvSpPr>
            <p:cNvPr id="21" name="직사각형 20">
              <a:extLst>
                <a:ext uri="{FF2B5EF4-FFF2-40B4-BE49-F238E27FC236}">
                  <a16:creationId xmlns:a16="http://schemas.microsoft.com/office/drawing/2014/main" id="{8E6A0514-1C3D-4048-9B98-7D031262289B}"/>
                </a:ext>
              </a:extLst>
            </p:cNvPr>
            <p:cNvSpPr/>
            <p:nvPr/>
          </p:nvSpPr>
          <p:spPr>
            <a:xfrm>
              <a:off x="8204211" y="2537265"/>
              <a:ext cx="1440000" cy="3200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dirty="0">
                  <a:latin typeface="나눔바른고딕" panose="020B0603020101020101" pitchFamily="50" charset="-127"/>
                  <a:ea typeface="나눔바른고딕" panose="020B0603020101020101" pitchFamily="50" charset="-127"/>
                </a:rPr>
                <a:t>Key Point</a:t>
              </a:r>
              <a:endParaRPr lang="ko-KR" altLang="en-US" dirty="0">
                <a:latin typeface="나눔바른고딕" panose="020B0603020101020101" pitchFamily="50" charset="-127"/>
                <a:ea typeface="나눔바른고딕" panose="020B0603020101020101" pitchFamily="50" charset="-127"/>
              </a:endParaRPr>
            </a:p>
          </p:txBody>
        </p:sp>
        <p:sp>
          <p:nvSpPr>
            <p:cNvPr id="22" name="타원 21">
              <a:extLst>
                <a:ext uri="{FF2B5EF4-FFF2-40B4-BE49-F238E27FC236}">
                  <a16:creationId xmlns:a16="http://schemas.microsoft.com/office/drawing/2014/main" id="{67925E75-1288-45D0-9B52-130C5062259E}"/>
                </a:ext>
              </a:extLst>
            </p:cNvPr>
            <p:cNvSpPr/>
            <p:nvPr/>
          </p:nvSpPr>
          <p:spPr>
            <a:xfrm>
              <a:off x="8282631" y="2581018"/>
              <a:ext cx="250891" cy="250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C00000"/>
                  </a:solidFill>
                  <a:latin typeface="나눔바른고딕" panose="020B0603020101020101" pitchFamily="50" charset="-127"/>
                  <a:ea typeface="나눔바른고딕" panose="020B0603020101020101" pitchFamily="50" charset="-127"/>
                </a:rPr>
                <a:t>!</a:t>
              </a:r>
              <a:endParaRPr lang="ko-KR" altLang="en-US" sz="1600" b="1" dirty="0">
                <a:solidFill>
                  <a:srgbClr val="C00000"/>
                </a:solidFill>
                <a:latin typeface="나눔바른고딕" panose="020B0603020101020101" pitchFamily="50" charset="-127"/>
                <a:ea typeface="나눔바른고딕" panose="020B0603020101020101" pitchFamily="50" charset="-127"/>
              </a:endParaRPr>
            </a:p>
          </p:txBody>
        </p:sp>
      </p:grpSp>
      <p:sp>
        <p:nvSpPr>
          <p:cNvPr id="28" name="부제목 2">
            <a:extLst>
              <a:ext uri="{FF2B5EF4-FFF2-40B4-BE49-F238E27FC236}">
                <a16:creationId xmlns:a16="http://schemas.microsoft.com/office/drawing/2014/main" id="{17AAFD25-60F5-4FE7-8AAF-474B68E6E246}"/>
              </a:ext>
            </a:extLst>
          </p:cNvPr>
          <p:cNvSpPr txBox="1">
            <a:spLocks/>
          </p:cNvSpPr>
          <p:nvPr/>
        </p:nvSpPr>
        <p:spPr>
          <a:xfrm>
            <a:off x="4666465" y="3357971"/>
            <a:ext cx="6491649"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1</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위부터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200</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위까지 어플 당 약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2000</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 리뷰를 </a:t>
            </a:r>
            <a:r>
              <a:rPr lang="ko-KR" altLang="en-US" sz="16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관련성순</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으로</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총 약 </a:t>
            </a:r>
            <a:r>
              <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24</a:t>
            </a:r>
            <a:r>
              <a:rPr lang="ko-KR" altLang="en-US"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만개</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의 리뷰 수집</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29" name="타원 28">
            <a:extLst>
              <a:ext uri="{FF2B5EF4-FFF2-40B4-BE49-F238E27FC236}">
                <a16:creationId xmlns:a16="http://schemas.microsoft.com/office/drawing/2014/main" id="{31C8238E-4AE3-4F72-91C3-C9521FEED555}"/>
              </a:ext>
            </a:extLst>
          </p:cNvPr>
          <p:cNvSpPr/>
          <p:nvPr/>
        </p:nvSpPr>
        <p:spPr>
          <a:xfrm>
            <a:off x="918430" y="862388"/>
            <a:ext cx="605570" cy="280612"/>
          </a:xfrm>
          <a:prstGeom prst="ellipse">
            <a:avLst/>
          </a:prstGeom>
          <a:noFill/>
          <a:ln w="28575">
            <a:solidFill>
              <a:srgbClr val="29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A644D805-7685-4EF3-9A00-8B3C44DEDA9C}"/>
              </a:ext>
            </a:extLst>
          </p:cNvPr>
          <p:cNvSpPr/>
          <p:nvPr/>
        </p:nvSpPr>
        <p:spPr>
          <a:xfrm>
            <a:off x="835012" y="4015043"/>
            <a:ext cx="815988" cy="302957"/>
          </a:xfrm>
          <a:prstGeom prst="ellipse">
            <a:avLst/>
          </a:prstGeom>
          <a:noFill/>
          <a:ln w="28575">
            <a:solidFill>
              <a:srgbClr val="29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7100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426113" cy="461665"/>
          </a:xfrm>
          <a:prstGeom prst="rect">
            <a:avLst/>
          </a:prstGeom>
        </p:spPr>
        <p:txBody>
          <a:bodyPr wrap="none">
            <a:spAutoFit/>
          </a:bodyPr>
          <a:lstStyle/>
          <a:p>
            <a:r>
              <a:rPr lang="en-US" altLang="ko-KR" sz="2400" dirty="0">
                <a:solidFill>
                  <a:srgbClr val="46ACA1"/>
                </a:solidFill>
                <a:latin typeface="나눔바른고딕" panose="020B0603020101020101" pitchFamily="50" charset="-127"/>
                <a:ea typeface="나눔바른고딕" panose="020B0603020101020101" pitchFamily="50" charset="-127"/>
              </a:rPr>
              <a:t>Part 02</a:t>
            </a:r>
            <a:r>
              <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400" dirty="0">
                <a:solidFill>
                  <a:prstClr val="black">
                    <a:lumMod val="75000"/>
                    <a:lumOff val="25000"/>
                  </a:prstClr>
                </a:solidFill>
                <a:latin typeface="나눔바른고딕" panose="020B0603020101020101" pitchFamily="50" charset="-127"/>
                <a:ea typeface="나눔바른고딕" panose="020B0603020101020101" pitchFamily="50" charset="-127"/>
              </a:rPr>
              <a:t>진행 과정</a:t>
            </a:r>
            <a:endPar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972000"/>
            <a:ext cx="2736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C2758EA9-0FDD-4641-9DC3-7A1AC095E4C7}"/>
              </a:ext>
            </a:extLst>
          </p:cNvPr>
          <p:cNvSpPr/>
          <p:nvPr/>
        </p:nvSpPr>
        <p:spPr>
          <a:xfrm flipV="1">
            <a:off x="4104000" y="949140"/>
            <a:ext cx="7200000" cy="45719"/>
          </a:xfrm>
          <a:prstGeom prst="rect">
            <a:avLst/>
          </a:prstGeom>
          <a:gradFill flip="none" rotWithShape="1">
            <a:gsLst>
              <a:gs pos="63000">
                <a:srgbClr val="B0DED9"/>
              </a:gs>
              <a:gs pos="49000">
                <a:srgbClr val="8BA783"/>
              </a:gs>
              <a:gs pos="42000">
                <a:srgbClr val="7D927C"/>
              </a:gs>
              <a:gs pos="36000">
                <a:srgbClr val="6F7C74"/>
              </a:gs>
              <a:gs pos="29000">
                <a:srgbClr val="5C6865"/>
              </a:gs>
              <a:gs pos="16000">
                <a:srgbClr val="495355"/>
              </a:gs>
              <a:gs pos="0">
                <a:srgbClr val="222A35"/>
              </a:gs>
              <a:gs pos="100000">
                <a:srgbClr val="46ACA1"/>
              </a:gs>
            </a:gsLst>
            <a:lin ang="108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rgbClr val="78CD6D"/>
              </a:solidFill>
            </a:endParaRPr>
          </a:p>
        </p:txBody>
      </p:sp>
      <p:sp>
        <p:nvSpPr>
          <p:cNvPr id="25" name="부제목 2">
            <a:extLst>
              <a:ext uri="{FF2B5EF4-FFF2-40B4-BE49-F238E27FC236}">
                <a16:creationId xmlns:a16="http://schemas.microsoft.com/office/drawing/2014/main" id="{0DB107AF-D82A-4529-AB89-3657D518EC33}"/>
              </a:ext>
            </a:extLst>
          </p:cNvPr>
          <p:cNvSpPr txBox="1">
            <a:spLocks/>
          </p:cNvSpPr>
          <p:nvPr/>
        </p:nvSpPr>
        <p:spPr>
          <a:xfrm>
            <a:off x="4160219" y="603522"/>
            <a:ext cx="93237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수집</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6" name="부제목 2">
            <a:extLst>
              <a:ext uri="{FF2B5EF4-FFF2-40B4-BE49-F238E27FC236}">
                <a16:creationId xmlns:a16="http://schemas.microsoft.com/office/drawing/2014/main" id="{64602EF9-C477-4A75-B533-B706AF92514F}"/>
              </a:ext>
            </a:extLst>
          </p:cNvPr>
          <p:cNvSpPr txBox="1">
            <a:spLocks/>
          </p:cNvSpPr>
          <p:nvPr/>
        </p:nvSpPr>
        <p:spPr>
          <a:xfrm>
            <a:off x="5735107" y="554740"/>
            <a:ext cx="1508233" cy="37702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데이터 전처리</a:t>
            </a:r>
            <a:endPar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27" name="부제목 2">
            <a:extLst>
              <a:ext uri="{FF2B5EF4-FFF2-40B4-BE49-F238E27FC236}">
                <a16:creationId xmlns:a16="http://schemas.microsoft.com/office/drawing/2014/main" id="{68789F5D-1A5F-4DC4-824C-898BAEF34863}"/>
              </a:ext>
            </a:extLst>
          </p:cNvPr>
          <p:cNvSpPr txBox="1">
            <a:spLocks/>
          </p:cNvSpPr>
          <p:nvPr/>
        </p:nvSpPr>
        <p:spPr>
          <a:xfrm>
            <a:off x="7885857" y="597444"/>
            <a:ext cx="1722074"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유사도 분석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감정 분석</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9" name="부제목 2">
            <a:extLst>
              <a:ext uri="{FF2B5EF4-FFF2-40B4-BE49-F238E27FC236}">
                <a16:creationId xmlns:a16="http://schemas.microsoft.com/office/drawing/2014/main" id="{6C0065D4-9F66-4C8A-8BE4-C65D8D1092A0}"/>
              </a:ext>
            </a:extLst>
          </p:cNvPr>
          <p:cNvSpPr txBox="1">
            <a:spLocks/>
          </p:cNvSpPr>
          <p:nvPr/>
        </p:nvSpPr>
        <p:spPr>
          <a:xfrm>
            <a:off x="10459281" y="603522"/>
            <a:ext cx="806118"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웹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UI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구현</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nvGrpSpPr>
          <p:cNvPr id="17" name="그룹 16">
            <a:extLst>
              <a:ext uri="{FF2B5EF4-FFF2-40B4-BE49-F238E27FC236}">
                <a16:creationId xmlns:a16="http://schemas.microsoft.com/office/drawing/2014/main" id="{5E758EB8-935D-4A7A-8C02-81C1D4EE3557}"/>
              </a:ext>
            </a:extLst>
          </p:cNvPr>
          <p:cNvGrpSpPr/>
          <p:nvPr/>
        </p:nvGrpSpPr>
        <p:grpSpPr>
          <a:xfrm>
            <a:off x="4605711" y="840261"/>
            <a:ext cx="284350" cy="284350"/>
            <a:chOff x="4605711" y="840261"/>
            <a:chExt cx="284350" cy="284350"/>
          </a:xfrm>
        </p:grpSpPr>
        <p:sp>
          <p:nvSpPr>
            <p:cNvPr id="18" name="타원 17">
              <a:extLst>
                <a:ext uri="{FF2B5EF4-FFF2-40B4-BE49-F238E27FC236}">
                  <a16:creationId xmlns:a16="http://schemas.microsoft.com/office/drawing/2014/main" id="{6BAE490D-EC88-4485-88DD-D76C178FD4A2}"/>
                </a:ext>
              </a:extLst>
            </p:cNvPr>
            <p:cNvSpPr/>
            <p:nvPr/>
          </p:nvSpPr>
          <p:spPr>
            <a:xfrm>
              <a:off x="4605711" y="840261"/>
              <a:ext cx="284350" cy="284350"/>
            </a:xfrm>
            <a:prstGeom prst="ellips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E95870C7-104A-494D-9D10-8BC297115612}"/>
                </a:ext>
              </a:extLst>
            </p:cNvPr>
            <p:cNvSpPr/>
            <p:nvPr/>
          </p:nvSpPr>
          <p:spPr>
            <a:xfrm>
              <a:off x="4646778" y="881328"/>
              <a:ext cx="202217" cy="202217"/>
            </a:xfrm>
            <a:prstGeom prst="ellipse">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1" name="부제목 2">
            <a:extLst>
              <a:ext uri="{FF2B5EF4-FFF2-40B4-BE49-F238E27FC236}">
                <a16:creationId xmlns:a16="http://schemas.microsoft.com/office/drawing/2014/main" id="{2096B17E-F5DD-4054-B521-48D04D7CE2B3}"/>
              </a:ext>
            </a:extLst>
          </p:cNvPr>
          <p:cNvSpPr txBox="1">
            <a:spLocks/>
          </p:cNvSpPr>
          <p:nvPr/>
        </p:nvSpPr>
        <p:spPr>
          <a:xfrm>
            <a:off x="2169168" y="6055651"/>
            <a:ext cx="1903919"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Review Data </a:t>
            </a: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내용 분리</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32" name="부제목 2">
            <a:extLst>
              <a:ext uri="{FF2B5EF4-FFF2-40B4-BE49-F238E27FC236}">
                <a16:creationId xmlns:a16="http://schemas.microsoft.com/office/drawing/2014/main" id="{0F6BD7C1-74E7-4086-BC24-354D40D6D380}"/>
              </a:ext>
            </a:extLst>
          </p:cNvPr>
          <p:cNvSpPr txBox="1">
            <a:spLocks/>
          </p:cNvSpPr>
          <p:nvPr/>
        </p:nvSpPr>
        <p:spPr>
          <a:xfrm>
            <a:off x="7856361" y="6055651"/>
            <a:ext cx="1781065"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불용어 제거 후 토큰화</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nvGrpSpPr>
          <p:cNvPr id="4" name="그룹 3">
            <a:extLst>
              <a:ext uri="{FF2B5EF4-FFF2-40B4-BE49-F238E27FC236}">
                <a16:creationId xmlns:a16="http://schemas.microsoft.com/office/drawing/2014/main" id="{9B3C4C1E-3563-4554-97CD-60E424DE05AD}"/>
              </a:ext>
            </a:extLst>
          </p:cNvPr>
          <p:cNvGrpSpPr/>
          <p:nvPr/>
        </p:nvGrpSpPr>
        <p:grpSpPr>
          <a:xfrm>
            <a:off x="1203496" y="1747311"/>
            <a:ext cx="5576776" cy="1704220"/>
            <a:chOff x="1061169" y="1744405"/>
            <a:chExt cx="5576776" cy="1704220"/>
          </a:xfrm>
        </p:grpSpPr>
        <p:sp>
          <p:nvSpPr>
            <p:cNvPr id="20" name="부제목 2">
              <a:extLst>
                <a:ext uri="{FF2B5EF4-FFF2-40B4-BE49-F238E27FC236}">
                  <a16:creationId xmlns:a16="http://schemas.microsoft.com/office/drawing/2014/main" id="{26C05C71-3058-4A4C-B44D-FE808127EAE1}"/>
                </a:ext>
              </a:extLst>
            </p:cNvPr>
            <p:cNvSpPr txBox="1">
              <a:spLocks/>
            </p:cNvSpPr>
            <p:nvPr/>
          </p:nvSpPr>
          <p:spPr>
            <a:xfrm>
              <a:off x="1061169" y="1744405"/>
              <a:ext cx="757323"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Pandas</a:t>
              </a:r>
            </a:p>
          </p:txBody>
        </p:sp>
        <p:sp>
          <p:nvSpPr>
            <p:cNvPr id="21" name="부제목 2">
              <a:extLst>
                <a:ext uri="{FF2B5EF4-FFF2-40B4-BE49-F238E27FC236}">
                  <a16:creationId xmlns:a16="http://schemas.microsoft.com/office/drawing/2014/main" id="{5DAD4054-C171-4C02-9247-5634571370E2}"/>
                </a:ext>
              </a:extLst>
            </p:cNvPr>
            <p:cNvSpPr txBox="1">
              <a:spLocks/>
            </p:cNvSpPr>
            <p:nvPr/>
          </p:nvSpPr>
          <p:spPr>
            <a:xfrm>
              <a:off x="1061169" y="2835637"/>
              <a:ext cx="937564" cy="6129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Konlpy</a:t>
              </a:r>
            </a:p>
            <a:p>
              <a:pPr marL="0" indent="0">
                <a:buNone/>
              </a:pPr>
              <a:r>
                <a:rPr lang="ko-KR" altLang="en-US"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형태소 분석기</a:t>
              </a:r>
              <a:endParaRPr lang="en-US" altLang="ko-KR"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22" name="부제목 2">
              <a:extLst>
                <a:ext uri="{FF2B5EF4-FFF2-40B4-BE49-F238E27FC236}">
                  <a16:creationId xmlns:a16="http://schemas.microsoft.com/office/drawing/2014/main" id="{19068BEC-AF4B-4116-AE2E-A0C10955A505}"/>
                </a:ext>
              </a:extLst>
            </p:cNvPr>
            <p:cNvSpPr txBox="1">
              <a:spLocks/>
            </p:cNvSpPr>
            <p:nvPr/>
          </p:nvSpPr>
          <p:spPr>
            <a:xfrm>
              <a:off x="1061169" y="2291486"/>
              <a:ext cx="1412438"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Stopwords </a:t>
              </a:r>
              <a:r>
                <a:rPr lang="ko-KR" altLang="en-US" sz="14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제거</a:t>
              </a:r>
              <a:endParaRPr lang="en-US" altLang="ko-KR"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23" name="부제목 2">
              <a:extLst>
                <a:ext uri="{FF2B5EF4-FFF2-40B4-BE49-F238E27FC236}">
                  <a16:creationId xmlns:a16="http://schemas.microsoft.com/office/drawing/2014/main" id="{F92BCA9E-9A17-455C-8F89-EE6355382705}"/>
                </a:ext>
              </a:extLst>
            </p:cNvPr>
            <p:cNvSpPr txBox="1">
              <a:spLocks/>
            </p:cNvSpPr>
            <p:nvPr/>
          </p:nvSpPr>
          <p:spPr>
            <a:xfrm>
              <a:off x="2773682" y="1761027"/>
              <a:ext cx="3864263"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수집한 </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csv </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파일에서 실제 </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Train Data</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로 사용할 데이터 분리</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28" name="부제목 2">
              <a:extLst>
                <a:ext uri="{FF2B5EF4-FFF2-40B4-BE49-F238E27FC236}">
                  <a16:creationId xmlns:a16="http://schemas.microsoft.com/office/drawing/2014/main" id="{190407A9-D9E5-4009-A6EA-0659D46DC50E}"/>
                </a:ext>
              </a:extLst>
            </p:cNvPr>
            <p:cNvSpPr txBox="1">
              <a:spLocks/>
            </p:cNvSpPr>
            <p:nvPr/>
          </p:nvSpPr>
          <p:spPr>
            <a:xfrm>
              <a:off x="2773682" y="3021101"/>
              <a:ext cx="3079689"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문장 단위의 리뷰를 형태소 단위로 토큰화 진행</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30" name="부제목 2">
              <a:extLst>
                <a:ext uri="{FF2B5EF4-FFF2-40B4-BE49-F238E27FC236}">
                  <a16:creationId xmlns:a16="http://schemas.microsoft.com/office/drawing/2014/main" id="{B71B94EA-477E-4A00-AADC-76546B256483}"/>
                </a:ext>
              </a:extLst>
            </p:cNvPr>
            <p:cNvSpPr txBox="1">
              <a:spLocks/>
            </p:cNvSpPr>
            <p:nvPr/>
          </p:nvSpPr>
          <p:spPr>
            <a:xfrm>
              <a:off x="2773682" y="2331257"/>
              <a:ext cx="3498009"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문장 내에서 내용과 관계 없는 단어</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불용어</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들을 제거</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cxnSp>
          <p:nvCxnSpPr>
            <p:cNvPr id="33" name="직선 연결선 32">
              <a:extLst>
                <a:ext uri="{FF2B5EF4-FFF2-40B4-BE49-F238E27FC236}">
                  <a16:creationId xmlns:a16="http://schemas.microsoft.com/office/drawing/2014/main" id="{9CFAB2F0-F3CE-438B-93BE-DC556595DEEE}"/>
                </a:ext>
              </a:extLst>
            </p:cNvPr>
            <p:cNvCxnSpPr/>
            <p:nvPr/>
          </p:nvCxnSpPr>
          <p:spPr>
            <a:xfrm>
              <a:off x="2596885" y="1792625"/>
              <a:ext cx="0" cy="1620000"/>
            </a:xfrm>
            <a:prstGeom prst="line">
              <a:avLst/>
            </a:prstGeom>
            <a:ln w="38100">
              <a:solidFill>
                <a:srgbClr val="6B6B6B"/>
              </a:solidFill>
            </a:ln>
          </p:spPr>
          <p:style>
            <a:lnRef idx="1">
              <a:schemeClr val="accent1"/>
            </a:lnRef>
            <a:fillRef idx="0">
              <a:schemeClr val="accent1"/>
            </a:fillRef>
            <a:effectRef idx="0">
              <a:schemeClr val="accent1"/>
            </a:effectRef>
            <a:fontRef idx="minor">
              <a:schemeClr val="tx1"/>
            </a:fontRef>
          </p:style>
        </p:cxnSp>
      </p:grpSp>
      <p:pic>
        <p:nvPicPr>
          <p:cNvPr id="35" name="그림 34" descr="텍스트, 신문이(가) 표시된 사진&#10;&#10;자동 생성된 설명">
            <a:extLst>
              <a:ext uri="{FF2B5EF4-FFF2-40B4-BE49-F238E27FC236}">
                <a16:creationId xmlns:a16="http://schemas.microsoft.com/office/drawing/2014/main" id="{E4085E37-BE06-4F1B-B611-AE152F63B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98" y="4162534"/>
            <a:ext cx="4877058" cy="1798476"/>
          </a:xfrm>
          <a:prstGeom prst="rect">
            <a:avLst/>
          </a:prstGeom>
        </p:spPr>
      </p:pic>
      <p:pic>
        <p:nvPicPr>
          <p:cNvPr id="36" name="그림 35" descr="텍스트이(가) 표시된 사진&#10;&#10;자동 생성된 설명">
            <a:extLst>
              <a:ext uri="{FF2B5EF4-FFF2-40B4-BE49-F238E27FC236}">
                <a16:creationId xmlns:a16="http://schemas.microsoft.com/office/drawing/2014/main" id="{3E504BFF-27F0-4B11-B765-D126E6417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220" y="4179658"/>
            <a:ext cx="5212532" cy="1767993"/>
          </a:xfrm>
          <a:prstGeom prst="rect">
            <a:avLst/>
          </a:prstGeom>
        </p:spPr>
      </p:pic>
      <p:sp>
        <p:nvSpPr>
          <p:cNvPr id="7" name="이등변 삼각형 6">
            <a:extLst>
              <a:ext uri="{FF2B5EF4-FFF2-40B4-BE49-F238E27FC236}">
                <a16:creationId xmlns:a16="http://schemas.microsoft.com/office/drawing/2014/main" id="{483443DC-B307-4F05-A371-E08E3514080F}"/>
              </a:ext>
            </a:extLst>
          </p:cNvPr>
          <p:cNvSpPr/>
          <p:nvPr/>
        </p:nvSpPr>
        <p:spPr>
          <a:xfrm rot="5400000">
            <a:off x="5818244" y="4901728"/>
            <a:ext cx="371302" cy="320088"/>
          </a:xfrm>
          <a:prstGeom prst="triangl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9674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accel="50000" decel="50000" fill="hold" nodeType="withEffect">
                                  <p:stCondLst>
                                    <p:cond delay="0"/>
                                  </p:stCondLst>
                                  <p:childTnLst>
                                    <p:animMotion origin="layout" path="M -2.91667E-6 4.44444E-6 L 0.14271 -0.00139 " pathEditMode="relative" rAng="0" ptsTypes="AA">
                                      <p:cBhvr>
                                        <p:cTn id="9" dur="1250" fill="hold"/>
                                        <p:tgtEl>
                                          <p:spTgt spid="17"/>
                                        </p:tgtEl>
                                        <p:attrNameLst>
                                          <p:attrName>ppt_x</p:attrName>
                                          <p:attrName>ppt_y</p:attrName>
                                        </p:attrNameLst>
                                      </p:cBhvr>
                                      <p:rCtr x="713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426113" cy="461665"/>
          </a:xfrm>
          <a:prstGeom prst="rect">
            <a:avLst/>
          </a:prstGeom>
        </p:spPr>
        <p:txBody>
          <a:bodyPr wrap="none">
            <a:spAutoFit/>
          </a:bodyPr>
          <a:lstStyle/>
          <a:p>
            <a:r>
              <a:rPr lang="en-US" altLang="ko-KR" sz="2400" dirty="0">
                <a:solidFill>
                  <a:srgbClr val="46ACA1"/>
                </a:solidFill>
                <a:latin typeface="나눔바른고딕" panose="020B0603020101020101" pitchFamily="50" charset="-127"/>
                <a:ea typeface="나눔바른고딕" panose="020B0603020101020101" pitchFamily="50" charset="-127"/>
              </a:rPr>
              <a:t>Part 02</a:t>
            </a:r>
            <a:r>
              <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400" dirty="0">
                <a:solidFill>
                  <a:prstClr val="black">
                    <a:lumMod val="75000"/>
                    <a:lumOff val="25000"/>
                  </a:prstClr>
                </a:solidFill>
                <a:latin typeface="나눔바른고딕" panose="020B0603020101020101" pitchFamily="50" charset="-127"/>
                <a:ea typeface="나눔바른고딕" panose="020B0603020101020101" pitchFamily="50" charset="-127"/>
              </a:rPr>
              <a:t>진행 과정</a:t>
            </a:r>
            <a:endPar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972000"/>
            <a:ext cx="2736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C2758EA9-0FDD-4641-9DC3-7A1AC095E4C7}"/>
              </a:ext>
            </a:extLst>
          </p:cNvPr>
          <p:cNvSpPr/>
          <p:nvPr/>
        </p:nvSpPr>
        <p:spPr>
          <a:xfrm flipV="1">
            <a:off x="4104000" y="949140"/>
            <a:ext cx="7200000" cy="45719"/>
          </a:xfrm>
          <a:prstGeom prst="rect">
            <a:avLst/>
          </a:prstGeom>
          <a:gradFill flip="none" rotWithShape="1">
            <a:gsLst>
              <a:gs pos="33000">
                <a:srgbClr val="B0DED9"/>
              </a:gs>
              <a:gs pos="25000">
                <a:srgbClr val="8BA783"/>
              </a:gs>
              <a:gs pos="18000">
                <a:srgbClr val="7D927C"/>
              </a:gs>
              <a:gs pos="15000">
                <a:srgbClr val="6F7C74"/>
              </a:gs>
              <a:gs pos="8000">
                <a:srgbClr val="5C6865"/>
              </a:gs>
              <a:gs pos="4000">
                <a:srgbClr val="495355"/>
              </a:gs>
              <a:gs pos="0">
                <a:srgbClr val="222A35"/>
              </a:gs>
              <a:gs pos="100000">
                <a:srgbClr val="46ACA1"/>
              </a:gs>
            </a:gsLst>
            <a:lin ang="108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rgbClr val="78CD6D"/>
              </a:solidFill>
            </a:endParaRPr>
          </a:p>
        </p:txBody>
      </p:sp>
      <p:sp>
        <p:nvSpPr>
          <p:cNvPr id="25" name="부제목 2">
            <a:extLst>
              <a:ext uri="{FF2B5EF4-FFF2-40B4-BE49-F238E27FC236}">
                <a16:creationId xmlns:a16="http://schemas.microsoft.com/office/drawing/2014/main" id="{0DB107AF-D82A-4529-AB89-3657D518EC33}"/>
              </a:ext>
            </a:extLst>
          </p:cNvPr>
          <p:cNvSpPr txBox="1">
            <a:spLocks/>
          </p:cNvSpPr>
          <p:nvPr/>
        </p:nvSpPr>
        <p:spPr>
          <a:xfrm>
            <a:off x="4160219" y="603522"/>
            <a:ext cx="93237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수집</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부제목 2">
            <a:extLst>
              <a:ext uri="{FF2B5EF4-FFF2-40B4-BE49-F238E27FC236}">
                <a16:creationId xmlns:a16="http://schemas.microsoft.com/office/drawing/2014/main" id="{68789F5D-1A5F-4DC4-824C-898BAEF34863}"/>
              </a:ext>
            </a:extLst>
          </p:cNvPr>
          <p:cNvSpPr txBox="1">
            <a:spLocks/>
          </p:cNvSpPr>
          <p:nvPr/>
        </p:nvSpPr>
        <p:spPr>
          <a:xfrm>
            <a:off x="7704001" y="542075"/>
            <a:ext cx="1322066" cy="377026"/>
          </a:xfrm>
          <a:prstGeom prst="rect">
            <a:avLst/>
          </a:prstGeom>
        </p:spPr>
        <p:txBody>
          <a:bodyPr wrap="squar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유사도 분석</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9" name="부제목 2">
            <a:extLst>
              <a:ext uri="{FF2B5EF4-FFF2-40B4-BE49-F238E27FC236}">
                <a16:creationId xmlns:a16="http://schemas.microsoft.com/office/drawing/2014/main" id="{6C0065D4-9F66-4C8A-8BE4-C65D8D1092A0}"/>
              </a:ext>
            </a:extLst>
          </p:cNvPr>
          <p:cNvSpPr txBox="1">
            <a:spLocks/>
          </p:cNvSpPr>
          <p:nvPr/>
        </p:nvSpPr>
        <p:spPr>
          <a:xfrm>
            <a:off x="10457846" y="605372"/>
            <a:ext cx="806118"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웹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UI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구현</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4" name="부제목 2">
            <a:extLst>
              <a:ext uri="{FF2B5EF4-FFF2-40B4-BE49-F238E27FC236}">
                <a16:creationId xmlns:a16="http://schemas.microsoft.com/office/drawing/2014/main" id="{E47AF25F-B3C3-48BE-A5D8-73EBFC3F6221}"/>
              </a:ext>
            </a:extLst>
          </p:cNvPr>
          <p:cNvSpPr txBox="1">
            <a:spLocks/>
          </p:cNvSpPr>
          <p:nvPr/>
        </p:nvSpPr>
        <p:spPr>
          <a:xfrm>
            <a:off x="5957481" y="597444"/>
            <a:ext cx="1077026"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전처리</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nvGrpSpPr>
          <p:cNvPr id="43" name="그룹 42">
            <a:extLst>
              <a:ext uri="{FF2B5EF4-FFF2-40B4-BE49-F238E27FC236}">
                <a16:creationId xmlns:a16="http://schemas.microsoft.com/office/drawing/2014/main" id="{D2CE5574-6AA9-4CCD-9E11-CFB80E163BD6}"/>
              </a:ext>
            </a:extLst>
          </p:cNvPr>
          <p:cNvGrpSpPr/>
          <p:nvPr/>
        </p:nvGrpSpPr>
        <p:grpSpPr>
          <a:xfrm>
            <a:off x="6353819" y="829824"/>
            <a:ext cx="284350" cy="284350"/>
            <a:chOff x="4605711" y="840261"/>
            <a:chExt cx="284350" cy="284350"/>
          </a:xfrm>
        </p:grpSpPr>
        <p:sp>
          <p:nvSpPr>
            <p:cNvPr id="44" name="타원 43">
              <a:extLst>
                <a:ext uri="{FF2B5EF4-FFF2-40B4-BE49-F238E27FC236}">
                  <a16:creationId xmlns:a16="http://schemas.microsoft.com/office/drawing/2014/main" id="{A8E02BDB-1E36-4AB0-BAD2-63DE931578A2}"/>
                </a:ext>
              </a:extLst>
            </p:cNvPr>
            <p:cNvSpPr/>
            <p:nvPr/>
          </p:nvSpPr>
          <p:spPr>
            <a:xfrm>
              <a:off x="4605711" y="840261"/>
              <a:ext cx="284350" cy="284350"/>
            </a:xfrm>
            <a:prstGeom prst="ellips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DD4E02AF-C3C7-424E-B1DB-BBA2A1B8BD17}"/>
                </a:ext>
              </a:extLst>
            </p:cNvPr>
            <p:cNvSpPr/>
            <p:nvPr/>
          </p:nvSpPr>
          <p:spPr>
            <a:xfrm>
              <a:off x="4646778" y="881328"/>
              <a:ext cx="202217" cy="202217"/>
            </a:xfrm>
            <a:prstGeom prst="ellipse">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 name="그룹 3">
            <a:extLst>
              <a:ext uri="{FF2B5EF4-FFF2-40B4-BE49-F238E27FC236}">
                <a16:creationId xmlns:a16="http://schemas.microsoft.com/office/drawing/2014/main" id="{9B38808C-8DB9-4988-BF06-3D679EEDA038}"/>
              </a:ext>
            </a:extLst>
          </p:cNvPr>
          <p:cNvGrpSpPr/>
          <p:nvPr/>
        </p:nvGrpSpPr>
        <p:grpSpPr>
          <a:xfrm>
            <a:off x="935299" y="1840449"/>
            <a:ext cx="1536062" cy="1899690"/>
            <a:chOff x="935299" y="1840449"/>
            <a:chExt cx="1536062" cy="1899690"/>
          </a:xfrm>
        </p:grpSpPr>
        <p:sp>
          <p:nvSpPr>
            <p:cNvPr id="47" name="부제목 2">
              <a:extLst>
                <a:ext uri="{FF2B5EF4-FFF2-40B4-BE49-F238E27FC236}">
                  <a16:creationId xmlns:a16="http://schemas.microsoft.com/office/drawing/2014/main" id="{32D1278F-0683-46A9-A854-E5F2B2CBD67D}"/>
                </a:ext>
              </a:extLst>
            </p:cNvPr>
            <p:cNvSpPr txBox="1">
              <a:spLocks/>
            </p:cNvSpPr>
            <p:nvPr/>
          </p:nvSpPr>
          <p:spPr>
            <a:xfrm>
              <a:off x="1336143" y="1840449"/>
              <a:ext cx="734367" cy="41101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Word2Vec</a:t>
              </a:r>
            </a:p>
            <a:p>
              <a:pPr marL="0" indent="0" algn="ctr">
                <a:lnSpc>
                  <a:spcPct val="50000"/>
                </a:lnSpc>
                <a:buNone/>
              </a:pPr>
              <a:r>
                <a:rPr lang="ko-KR" altLang="en-US"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모델 적용</a:t>
              </a:r>
              <a:endPar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3" name="부제목 2">
              <a:extLst>
                <a:ext uri="{FF2B5EF4-FFF2-40B4-BE49-F238E27FC236}">
                  <a16:creationId xmlns:a16="http://schemas.microsoft.com/office/drawing/2014/main" id="{D8C4BF17-755A-41CF-86ED-C32E763C81D7}"/>
                </a:ext>
              </a:extLst>
            </p:cNvPr>
            <p:cNvSpPr txBox="1">
              <a:spLocks/>
            </p:cNvSpPr>
            <p:nvPr/>
          </p:nvSpPr>
          <p:spPr>
            <a:xfrm>
              <a:off x="935299" y="2438501"/>
              <a:ext cx="1536062" cy="130163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skip-gram  </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방식 이용</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주변 단어 앞 뒤로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개까지</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코퍼스 內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30</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번 이상 출현 단어</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쿼드 코어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CPU, 100</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번 반복 학습</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grpSp>
        <p:nvGrpSpPr>
          <p:cNvPr id="7" name="그룹 6">
            <a:extLst>
              <a:ext uri="{FF2B5EF4-FFF2-40B4-BE49-F238E27FC236}">
                <a16:creationId xmlns:a16="http://schemas.microsoft.com/office/drawing/2014/main" id="{CA8E4180-8527-4ACE-990C-6F2A85BF382D}"/>
              </a:ext>
            </a:extLst>
          </p:cNvPr>
          <p:cNvGrpSpPr/>
          <p:nvPr/>
        </p:nvGrpSpPr>
        <p:grpSpPr>
          <a:xfrm>
            <a:off x="2745392" y="1842792"/>
            <a:ext cx="1009635" cy="1619154"/>
            <a:chOff x="2745392" y="1842792"/>
            <a:chExt cx="1009635" cy="1619154"/>
          </a:xfrm>
        </p:grpSpPr>
        <p:sp>
          <p:nvSpPr>
            <p:cNvPr id="48" name="부제목 2">
              <a:extLst>
                <a:ext uri="{FF2B5EF4-FFF2-40B4-BE49-F238E27FC236}">
                  <a16:creationId xmlns:a16="http://schemas.microsoft.com/office/drawing/2014/main" id="{6CAB16B1-346F-4121-960B-704D7F2987CD}"/>
                </a:ext>
              </a:extLst>
            </p:cNvPr>
            <p:cNvSpPr txBox="1">
              <a:spLocks/>
            </p:cNvSpPr>
            <p:nvPr/>
          </p:nvSpPr>
          <p:spPr>
            <a:xfrm>
              <a:off x="2813296" y="1842792"/>
              <a:ext cx="873829" cy="248914"/>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좌표 행렬</a:t>
              </a:r>
              <a:endPar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4" name="부제목 2">
              <a:extLst>
                <a:ext uri="{FF2B5EF4-FFF2-40B4-BE49-F238E27FC236}">
                  <a16:creationId xmlns:a16="http://schemas.microsoft.com/office/drawing/2014/main" id="{D423339D-1F48-41C1-A664-694591C152CC}"/>
                </a:ext>
              </a:extLst>
            </p:cNvPr>
            <p:cNvSpPr txBox="1">
              <a:spLocks/>
            </p:cNvSpPr>
            <p:nvPr/>
          </p:nvSpPr>
          <p:spPr>
            <a:xfrm>
              <a:off x="2745392" y="2503991"/>
              <a:ext cx="1009635" cy="957955"/>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N</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개의 단어 추출</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lnSpc>
                  <a:spcPct val="50000"/>
                </a:lnSpc>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(100D</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벡터</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lgn="ctr">
                <a:lnSpc>
                  <a:spcPct val="150000"/>
                </a:lnSpc>
                <a:buNone/>
              </a:pPr>
              <a:r>
                <a:rPr lang="en-US" altLang="ko-KR"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(N X 100) </a:t>
              </a:r>
            </a:p>
            <a:p>
              <a:pPr marL="0" indent="0" algn="ctr">
                <a:lnSpc>
                  <a:spcPct val="2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좌표 행렬 표현</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grpSp>
        <p:nvGrpSpPr>
          <p:cNvPr id="12" name="그룹 11">
            <a:extLst>
              <a:ext uri="{FF2B5EF4-FFF2-40B4-BE49-F238E27FC236}">
                <a16:creationId xmlns:a16="http://schemas.microsoft.com/office/drawing/2014/main" id="{9E0CF41C-C6A4-4FC4-A14C-71F9F2D540BF}"/>
              </a:ext>
            </a:extLst>
          </p:cNvPr>
          <p:cNvGrpSpPr/>
          <p:nvPr/>
        </p:nvGrpSpPr>
        <p:grpSpPr>
          <a:xfrm>
            <a:off x="5759765" y="1804738"/>
            <a:ext cx="1379480" cy="2282739"/>
            <a:chOff x="5759765" y="1804738"/>
            <a:chExt cx="1379480" cy="2282739"/>
          </a:xfrm>
        </p:grpSpPr>
        <p:sp>
          <p:nvSpPr>
            <p:cNvPr id="49" name="부제목 2">
              <a:extLst>
                <a:ext uri="{FF2B5EF4-FFF2-40B4-BE49-F238E27FC236}">
                  <a16:creationId xmlns:a16="http://schemas.microsoft.com/office/drawing/2014/main" id="{67B4070C-5A7E-4031-86D3-CDA1A1AD9A01}"/>
                </a:ext>
              </a:extLst>
            </p:cNvPr>
            <p:cNvSpPr txBox="1">
              <a:spLocks/>
            </p:cNvSpPr>
            <p:nvPr/>
          </p:nvSpPr>
          <p:spPr>
            <a:xfrm>
              <a:off x="5924657" y="1804738"/>
              <a:ext cx="1050993"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가중치 행렬</a:t>
              </a:r>
              <a:endParaRPr lang="en-US" altLang="ko-KR"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endParaRPr>
            </a:p>
          </p:txBody>
        </p:sp>
        <p:sp>
          <p:nvSpPr>
            <p:cNvPr id="55" name="부제목 2">
              <a:extLst>
                <a:ext uri="{FF2B5EF4-FFF2-40B4-BE49-F238E27FC236}">
                  <a16:creationId xmlns:a16="http://schemas.microsoft.com/office/drawing/2014/main" id="{3B4659A7-E4B0-49B2-853C-0C63125FDFBB}"/>
                </a:ext>
              </a:extLst>
            </p:cNvPr>
            <p:cNvSpPr txBox="1">
              <a:spLocks/>
            </p:cNvSpPr>
            <p:nvPr/>
          </p:nvSpPr>
          <p:spPr>
            <a:xfrm>
              <a:off x="5759765" y="2448374"/>
              <a:ext cx="1379480" cy="1639103"/>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간 거리가 가까운 </a:t>
              </a:r>
              <a:endParaRPr lang="en-US" altLang="ko-KR"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단어는 높은 가중치</a:t>
              </a:r>
              <a:endParaRPr lang="en-US" altLang="ko-KR"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그렇지 않으면 낮은 가중치</a:t>
              </a:r>
              <a:endParaRPr lang="en-US" altLang="ko-KR"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endParaRPr lang="en-US" altLang="ko-KR" sz="1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카테고리 로 정한  </a:t>
              </a:r>
              <a:endParaRPr lang="en-US" altLang="ko-KR"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lnSpc>
                  <a:spcPct val="50000"/>
                </a:lnSpc>
                <a:buNone/>
              </a:pPr>
              <a:r>
                <a:rPr lang="ko-KR" altLang="en-US"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특정 쿼리 단어로만 구성</a:t>
              </a:r>
              <a:endParaRPr lang="en-US" altLang="ko-KR" sz="105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lnSpc>
                  <a:spcPct val="50000"/>
                </a:lnSpc>
                <a:buNone/>
              </a:pPr>
              <a:r>
                <a:rPr lang="en-US" altLang="ko-KR" sz="105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(36 X N)</a:t>
              </a:r>
            </a:p>
          </p:txBody>
        </p:sp>
      </p:grpSp>
      <p:grpSp>
        <p:nvGrpSpPr>
          <p:cNvPr id="14" name="그룹 13">
            <a:extLst>
              <a:ext uri="{FF2B5EF4-FFF2-40B4-BE49-F238E27FC236}">
                <a16:creationId xmlns:a16="http://schemas.microsoft.com/office/drawing/2014/main" id="{96DC57D8-B060-4EEA-9706-36115AA346C8}"/>
              </a:ext>
            </a:extLst>
          </p:cNvPr>
          <p:cNvGrpSpPr/>
          <p:nvPr/>
        </p:nvGrpSpPr>
        <p:grpSpPr>
          <a:xfrm>
            <a:off x="7587402" y="1797159"/>
            <a:ext cx="1438664" cy="1971046"/>
            <a:chOff x="7587402" y="1797159"/>
            <a:chExt cx="1438664" cy="1971046"/>
          </a:xfrm>
        </p:grpSpPr>
        <p:sp>
          <p:nvSpPr>
            <p:cNvPr id="50" name="부제목 2">
              <a:extLst>
                <a:ext uri="{FF2B5EF4-FFF2-40B4-BE49-F238E27FC236}">
                  <a16:creationId xmlns:a16="http://schemas.microsoft.com/office/drawing/2014/main" id="{58D76875-55C6-4092-8F49-C9E54B938692}"/>
                </a:ext>
              </a:extLst>
            </p:cNvPr>
            <p:cNvSpPr txBox="1">
              <a:spLocks/>
            </p:cNvSpPr>
            <p:nvPr/>
          </p:nvSpPr>
          <p:spPr>
            <a:xfrm>
              <a:off x="7587402" y="1797159"/>
              <a:ext cx="1438664" cy="406201"/>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TDM</a:t>
              </a:r>
            </a:p>
            <a:p>
              <a:pPr marL="0" indent="0" algn="ctr">
                <a:lnSpc>
                  <a:spcPct val="50000"/>
                </a:lnSpc>
                <a:buNone/>
              </a:pPr>
              <a:r>
                <a:rPr lang="en-US" altLang="ko-KR" sz="105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(Term-Document Matrix)</a:t>
              </a:r>
            </a:p>
          </p:txBody>
        </p:sp>
        <p:sp>
          <p:nvSpPr>
            <p:cNvPr id="56" name="부제목 2">
              <a:extLst>
                <a:ext uri="{FF2B5EF4-FFF2-40B4-BE49-F238E27FC236}">
                  <a16:creationId xmlns:a16="http://schemas.microsoft.com/office/drawing/2014/main" id="{22A544D9-C5F0-402E-8435-9F8B413FB040}"/>
                </a:ext>
              </a:extLst>
            </p:cNvPr>
            <p:cNvSpPr txBox="1">
              <a:spLocks/>
            </p:cNvSpPr>
            <p:nvPr/>
          </p:nvSpPr>
          <p:spPr>
            <a:xfrm>
              <a:off x="7652677" y="2466567"/>
              <a:ext cx="1308114" cy="130163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각 리뷰에서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N</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개의 단어 중 </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해당 단어가 있으면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1,</a:t>
              </a: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없으면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0</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으로 나타내는</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en-US" altLang="ko-KR" sz="1000"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Binary Matrix</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로 표현</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0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(N X </a:t>
              </a:r>
              <a:r>
                <a:rPr lang="ko-KR" altLang="en-US" sz="10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리뷰 개수</a:t>
              </a:r>
              <a:r>
                <a:rPr lang="en-US" altLang="ko-KR" sz="10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a:t>
              </a:r>
            </a:p>
          </p:txBody>
        </p:sp>
      </p:grpSp>
      <p:sp>
        <p:nvSpPr>
          <p:cNvPr id="57" name="부제목 2">
            <a:extLst>
              <a:ext uri="{FF2B5EF4-FFF2-40B4-BE49-F238E27FC236}">
                <a16:creationId xmlns:a16="http://schemas.microsoft.com/office/drawing/2014/main" id="{BE9C40B6-2872-425C-8CC9-472BC49AAD16}"/>
              </a:ext>
            </a:extLst>
          </p:cNvPr>
          <p:cNvSpPr txBox="1">
            <a:spLocks/>
          </p:cNvSpPr>
          <p:nvPr/>
        </p:nvSpPr>
        <p:spPr>
          <a:xfrm>
            <a:off x="2372741" y="1811979"/>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58" name="부제목 2">
            <a:extLst>
              <a:ext uri="{FF2B5EF4-FFF2-40B4-BE49-F238E27FC236}">
                <a16:creationId xmlns:a16="http://schemas.microsoft.com/office/drawing/2014/main" id="{8D7D1421-967E-49F0-8AA5-977D8D2CBC4C}"/>
              </a:ext>
            </a:extLst>
          </p:cNvPr>
          <p:cNvSpPr txBox="1">
            <a:spLocks/>
          </p:cNvSpPr>
          <p:nvPr/>
        </p:nvSpPr>
        <p:spPr>
          <a:xfrm>
            <a:off x="3927997" y="1797159"/>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59" name="부제목 2">
            <a:extLst>
              <a:ext uri="{FF2B5EF4-FFF2-40B4-BE49-F238E27FC236}">
                <a16:creationId xmlns:a16="http://schemas.microsoft.com/office/drawing/2014/main" id="{DF9F4110-19A7-4777-B521-0AF7360D8F4A}"/>
              </a:ext>
            </a:extLst>
          </p:cNvPr>
          <p:cNvSpPr txBox="1">
            <a:spLocks/>
          </p:cNvSpPr>
          <p:nvPr/>
        </p:nvSpPr>
        <p:spPr>
          <a:xfrm>
            <a:off x="5561296" y="1797159"/>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grpSp>
        <p:nvGrpSpPr>
          <p:cNvPr id="16" name="그룹 15">
            <a:extLst>
              <a:ext uri="{FF2B5EF4-FFF2-40B4-BE49-F238E27FC236}">
                <a16:creationId xmlns:a16="http://schemas.microsoft.com/office/drawing/2014/main" id="{9EAC8207-069C-4047-B666-E446208B1110}"/>
              </a:ext>
            </a:extLst>
          </p:cNvPr>
          <p:cNvGrpSpPr/>
          <p:nvPr/>
        </p:nvGrpSpPr>
        <p:grpSpPr>
          <a:xfrm>
            <a:off x="9640575" y="1828557"/>
            <a:ext cx="1517338" cy="2105095"/>
            <a:chOff x="9640575" y="1828557"/>
            <a:chExt cx="1517338" cy="2105095"/>
          </a:xfrm>
        </p:grpSpPr>
        <p:sp>
          <p:nvSpPr>
            <p:cNvPr id="52" name="부제목 2">
              <a:extLst>
                <a:ext uri="{FF2B5EF4-FFF2-40B4-BE49-F238E27FC236}">
                  <a16:creationId xmlns:a16="http://schemas.microsoft.com/office/drawing/2014/main" id="{F7CEE729-A961-46B3-90F6-07546F00F083}"/>
                </a:ext>
              </a:extLst>
            </p:cNvPr>
            <p:cNvSpPr txBox="1">
              <a:spLocks/>
            </p:cNvSpPr>
            <p:nvPr/>
          </p:nvSpPr>
          <p:spPr>
            <a:xfrm>
              <a:off x="9788628" y="1828557"/>
              <a:ext cx="1221232" cy="26314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2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스코어 계산 및 분류</a:t>
              </a:r>
              <a:endParaRPr lang="en-US" altLang="ko-KR" sz="12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2" name="부제목 2">
              <a:extLst>
                <a:ext uri="{FF2B5EF4-FFF2-40B4-BE49-F238E27FC236}">
                  <a16:creationId xmlns:a16="http://schemas.microsoft.com/office/drawing/2014/main" id="{309774D7-B773-4792-8D7A-A27E540F639D}"/>
                </a:ext>
              </a:extLst>
            </p:cNvPr>
            <p:cNvSpPr txBox="1">
              <a:spLocks/>
            </p:cNvSpPr>
            <p:nvPr/>
          </p:nvSpPr>
          <p:spPr>
            <a:xfrm>
              <a:off x="9640575" y="2448374"/>
              <a:ext cx="1517338" cy="148527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가중치 행렬과 </a:t>
              </a:r>
              <a:r>
                <a:rPr lang="en-US" altLang="ko-KR"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TDM </a:t>
              </a:r>
              <a:r>
                <a:rPr lang="ko-KR" altLang="en-US"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내적</a:t>
              </a:r>
              <a:endParaRPr lang="en-US" altLang="ko-KR"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a:p>
              <a:pPr marL="0" indent="0" algn="ctr">
                <a:buNone/>
              </a:pPr>
              <a:endParaRPr lang="en-US" altLang="ko-KR" sz="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36</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 카테고리 스코어 에서</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특정 값</a:t>
              </a:r>
              <a:r>
                <a:rPr lang="en-US" altLang="ko-KR" sz="1000" spc="-122" dirty="0">
                  <a:ln>
                    <a:solidFill>
                      <a:schemeClr val="accent1">
                        <a:alpha val="0"/>
                      </a:schemeClr>
                    </a:solidFill>
                  </a:ln>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(0.2)</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을 넘는 항목 중</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최대 값을 가지는 </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3</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 카테고리로 분류</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grpSp>
        <p:nvGrpSpPr>
          <p:cNvPr id="10" name="그룹 9">
            <a:extLst>
              <a:ext uri="{FF2B5EF4-FFF2-40B4-BE49-F238E27FC236}">
                <a16:creationId xmlns:a16="http://schemas.microsoft.com/office/drawing/2014/main" id="{3EC69390-EDCD-413B-960D-3016F6CA6DC3}"/>
              </a:ext>
            </a:extLst>
          </p:cNvPr>
          <p:cNvGrpSpPr/>
          <p:nvPr/>
        </p:nvGrpSpPr>
        <p:grpSpPr>
          <a:xfrm>
            <a:off x="4364808" y="1831184"/>
            <a:ext cx="1094594" cy="1473044"/>
            <a:chOff x="4364808" y="1831184"/>
            <a:chExt cx="1094594" cy="1473044"/>
          </a:xfrm>
        </p:grpSpPr>
        <p:sp>
          <p:nvSpPr>
            <p:cNvPr id="64" name="부제목 2">
              <a:extLst>
                <a:ext uri="{FF2B5EF4-FFF2-40B4-BE49-F238E27FC236}">
                  <a16:creationId xmlns:a16="http://schemas.microsoft.com/office/drawing/2014/main" id="{E4DA12C3-F878-468F-AAF4-F893B064DBA3}"/>
                </a:ext>
              </a:extLst>
            </p:cNvPr>
            <p:cNvSpPr txBox="1">
              <a:spLocks/>
            </p:cNvSpPr>
            <p:nvPr/>
          </p:nvSpPr>
          <p:spPr>
            <a:xfrm>
              <a:off x="4445236" y="1831184"/>
              <a:ext cx="873829" cy="41101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ko-KR" altLang="en-US"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a:t>
              </a:r>
              <a:r>
                <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간</a:t>
              </a:r>
              <a:endPar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lnSpc>
                  <a:spcPct val="50000"/>
                </a:lnSpc>
                <a:buNone/>
              </a:pPr>
              <a:r>
                <a:rPr lang="ko-KR" altLang="en-US"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거리 행렬</a:t>
              </a:r>
              <a:endParaRPr lang="en-US" altLang="ko-KR" sz="11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5" name="부제목 2">
              <a:extLst>
                <a:ext uri="{FF2B5EF4-FFF2-40B4-BE49-F238E27FC236}">
                  <a16:creationId xmlns:a16="http://schemas.microsoft.com/office/drawing/2014/main" id="{E7B83551-F43A-4634-8139-2D3B9E5ABE2B}"/>
                </a:ext>
              </a:extLst>
            </p:cNvPr>
            <p:cNvSpPr txBox="1">
              <a:spLocks/>
            </p:cNvSpPr>
            <p:nvPr/>
          </p:nvSpPr>
          <p:spPr>
            <a:xfrm>
              <a:off x="4364808" y="2397570"/>
              <a:ext cx="1094594" cy="90665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유클리디언 거리 이용</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lnSpc>
                  <a:spcPct val="150000"/>
                </a:lnSpc>
                <a:buNone/>
              </a:pPr>
              <a:r>
                <a:rPr lang="en-US" altLang="ko-KR"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(N X N) </a:t>
              </a:r>
            </a:p>
            <a:p>
              <a:pPr marL="0" indent="0" algn="ctr">
                <a:lnSpc>
                  <a:spcPct val="2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단어 간 거리 행렬</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sp>
        <p:nvSpPr>
          <p:cNvPr id="66" name="부제목 2">
            <a:extLst>
              <a:ext uri="{FF2B5EF4-FFF2-40B4-BE49-F238E27FC236}">
                <a16:creationId xmlns:a16="http://schemas.microsoft.com/office/drawing/2014/main" id="{C9E26F42-060E-4FD1-ACF3-5D7B12BBFCE4}"/>
              </a:ext>
            </a:extLst>
          </p:cNvPr>
          <p:cNvSpPr txBox="1">
            <a:spLocks/>
          </p:cNvSpPr>
          <p:nvPr/>
        </p:nvSpPr>
        <p:spPr>
          <a:xfrm>
            <a:off x="7075264" y="1807205"/>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67" name="부제목 2">
            <a:extLst>
              <a:ext uri="{FF2B5EF4-FFF2-40B4-BE49-F238E27FC236}">
                <a16:creationId xmlns:a16="http://schemas.microsoft.com/office/drawing/2014/main" id="{5AC606D7-F9AA-4927-A565-E90E3C8AF016}"/>
              </a:ext>
            </a:extLst>
          </p:cNvPr>
          <p:cNvSpPr txBox="1">
            <a:spLocks/>
          </p:cNvSpPr>
          <p:nvPr/>
        </p:nvSpPr>
        <p:spPr>
          <a:xfrm>
            <a:off x="9277151" y="1804981"/>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grpSp>
        <p:nvGrpSpPr>
          <p:cNvPr id="103" name="그룹 102">
            <a:extLst>
              <a:ext uri="{FF2B5EF4-FFF2-40B4-BE49-F238E27FC236}">
                <a16:creationId xmlns:a16="http://schemas.microsoft.com/office/drawing/2014/main" id="{9B9DC0D5-568B-4B63-93F3-87DF56B90FAA}"/>
              </a:ext>
            </a:extLst>
          </p:cNvPr>
          <p:cNvGrpSpPr/>
          <p:nvPr/>
        </p:nvGrpSpPr>
        <p:grpSpPr>
          <a:xfrm>
            <a:off x="626386" y="4359372"/>
            <a:ext cx="6126149" cy="1895106"/>
            <a:chOff x="1152315" y="4236548"/>
            <a:chExt cx="7098041" cy="2195758"/>
          </a:xfrm>
        </p:grpSpPr>
        <p:pic>
          <p:nvPicPr>
            <p:cNvPr id="9" name="그림 8">
              <a:extLst>
                <a:ext uri="{FF2B5EF4-FFF2-40B4-BE49-F238E27FC236}">
                  <a16:creationId xmlns:a16="http://schemas.microsoft.com/office/drawing/2014/main" id="{5649054B-713F-4639-AD1E-D5F332AF7549}"/>
                </a:ext>
              </a:extLst>
            </p:cNvPr>
            <p:cNvPicPr>
              <a:picLocks noChangeAspect="1"/>
            </p:cNvPicPr>
            <p:nvPr/>
          </p:nvPicPr>
          <p:blipFill>
            <a:blip r:embed="rId4"/>
            <a:stretch>
              <a:fillRect/>
            </a:stretch>
          </p:blipFill>
          <p:spPr>
            <a:xfrm>
              <a:off x="3832855" y="4989256"/>
              <a:ext cx="2152650" cy="704850"/>
            </a:xfrm>
            <a:prstGeom prst="rect">
              <a:avLst/>
            </a:prstGeom>
          </p:spPr>
        </p:pic>
        <p:grpSp>
          <p:nvGrpSpPr>
            <p:cNvPr id="97" name="그룹 96">
              <a:extLst>
                <a:ext uri="{FF2B5EF4-FFF2-40B4-BE49-F238E27FC236}">
                  <a16:creationId xmlns:a16="http://schemas.microsoft.com/office/drawing/2014/main" id="{9869B868-AFF5-413F-9818-FAD1896EAFCB}"/>
                </a:ext>
              </a:extLst>
            </p:cNvPr>
            <p:cNvGrpSpPr/>
            <p:nvPr/>
          </p:nvGrpSpPr>
          <p:grpSpPr>
            <a:xfrm>
              <a:off x="1152315" y="4471889"/>
              <a:ext cx="2648540" cy="1939095"/>
              <a:chOff x="1151543" y="4628861"/>
              <a:chExt cx="2648540" cy="1939095"/>
            </a:xfrm>
          </p:grpSpPr>
          <p:cxnSp>
            <p:nvCxnSpPr>
              <p:cNvPr id="11" name="직선 연결선 10">
                <a:extLst>
                  <a:ext uri="{FF2B5EF4-FFF2-40B4-BE49-F238E27FC236}">
                    <a16:creationId xmlns:a16="http://schemas.microsoft.com/office/drawing/2014/main" id="{6872FDE2-B6DE-418D-B6A6-134575EA68BD}"/>
                  </a:ext>
                </a:extLst>
              </p:cNvPr>
              <p:cNvCxnSpPr/>
              <p:nvPr/>
            </p:nvCxnSpPr>
            <p:spPr>
              <a:xfrm>
                <a:off x="1273725" y="4628861"/>
                <a:ext cx="0" cy="1699260"/>
              </a:xfrm>
              <a:prstGeom prst="line">
                <a:avLst/>
              </a:prstGeom>
              <a:ln w="19050">
                <a:solidFill>
                  <a:srgbClr val="6B6B6B"/>
                </a:solidFill>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7C3AFA4F-ABA1-4A90-A405-1EDBE8A78AEF}"/>
                  </a:ext>
                </a:extLst>
              </p:cNvPr>
              <p:cNvSpPr/>
              <p:nvPr/>
            </p:nvSpPr>
            <p:spPr>
              <a:xfrm>
                <a:off x="1273726" y="4682200"/>
                <a:ext cx="2198544" cy="200704"/>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화살표: 오른쪽 67">
                <a:extLst>
                  <a:ext uri="{FF2B5EF4-FFF2-40B4-BE49-F238E27FC236}">
                    <a16:creationId xmlns:a16="http://schemas.microsoft.com/office/drawing/2014/main" id="{EB0A31A0-296A-4DEF-8653-469752CB8E7E}"/>
                  </a:ext>
                </a:extLst>
              </p:cNvPr>
              <p:cNvSpPr/>
              <p:nvPr/>
            </p:nvSpPr>
            <p:spPr>
              <a:xfrm>
                <a:off x="1273726" y="4901197"/>
                <a:ext cx="1516241" cy="191641"/>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화살표: 오른쪽 68">
                <a:extLst>
                  <a:ext uri="{FF2B5EF4-FFF2-40B4-BE49-F238E27FC236}">
                    <a16:creationId xmlns:a16="http://schemas.microsoft.com/office/drawing/2014/main" id="{5DE209E9-0D0F-4F0F-8792-7B5FE9B86717}"/>
                  </a:ext>
                </a:extLst>
              </p:cNvPr>
              <p:cNvSpPr/>
              <p:nvPr/>
            </p:nvSpPr>
            <p:spPr>
              <a:xfrm>
                <a:off x="1273727" y="5108146"/>
                <a:ext cx="1042754" cy="191641"/>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화살표: 오른쪽 69">
                <a:extLst>
                  <a:ext uri="{FF2B5EF4-FFF2-40B4-BE49-F238E27FC236}">
                    <a16:creationId xmlns:a16="http://schemas.microsoft.com/office/drawing/2014/main" id="{7B5E57EA-7A17-4941-B470-48D28682F572}"/>
                  </a:ext>
                </a:extLst>
              </p:cNvPr>
              <p:cNvSpPr/>
              <p:nvPr/>
            </p:nvSpPr>
            <p:spPr>
              <a:xfrm>
                <a:off x="1273726" y="5315095"/>
                <a:ext cx="1817698" cy="191641"/>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AA2A5B9A-9E9C-4A62-BC17-82C935475F5F}"/>
                  </a:ext>
                </a:extLst>
              </p:cNvPr>
              <p:cNvCxnSpPr/>
              <p:nvPr/>
            </p:nvCxnSpPr>
            <p:spPr>
              <a:xfrm>
                <a:off x="1273725" y="6328121"/>
                <a:ext cx="2526358" cy="0"/>
              </a:xfrm>
              <a:prstGeom prst="line">
                <a:avLst/>
              </a:prstGeom>
              <a:ln w="19050">
                <a:solidFill>
                  <a:srgbClr val="6B6B6B"/>
                </a:solidFill>
              </a:ln>
            </p:spPr>
            <p:style>
              <a:lnRef idx="1">
                <a:schemeClr val="accent1"/>
              </a:lnRef>
              <a:fillRef idx="0">
                <a:schemeClr val="accent1"/>
              </a:fillRef>
              <a:effectRef idx="0">
                <a:schemeClr val="accent1"/>
              </a:effectRef>
              <a:fontRef idx="minor">
                <a:schemeClr val="tx1"/>
              </a:fontRef>
            </p:style>
          </p:cxnSp>
          <p:grpSp>
            <p:nvGrpSpPr>
              <p:cNvPr id="82" name="그룹 81">
                <a:extLst>
                  <a:ext uri="{FF2B5EF4-FFF2-40B4-BE49-F238E27FC236}">
                    <a16:creationId xmlns:a16="http://schemas.microsoft.com/office/drawing/2014/main" id="{C79CC8C0-C27C-4365-AF33-DF50514998B8}"/>
                  </a:ext>
                </a:extLst>
              </p:cNvPr>
              <p:cNvGrpSpPr/>
              <p:nvPr/>
            </p:nvGrpSpPr>
            <p:grpSpPr>
              <a:xfrm>
                <a:off x="1771672" y="5804214"/>
                <a:ext cx="46864" cy="252750"/>
                <a:chOff x="1771672" y="5611267"/>
                <a:chExt cx="46864" cy="252750"/>
              </a:xfrm>
            </p:grpSpPr>
            <p:sp>
              <p:nvSpPr>
                <p:cNvPr id="81" name="타원 80">
                  <a:extLst>
                    <a:ext uri="{FF2B5EF4-FFF2-40B4-BE49-F238E27FC236}">
                      <a16:creationId xmlns:a16="http://schemas.microsoft.com/office/drawing/2014/main" id="{70457585-3602-48D3-8348-9878C63DB9CC}"/>
                    </a:ext>
                  </a:extLst>
                </p:cNvPr>
                <p:cNvSpPr/>
                <p:nvPr/>
              </p:nvSpPr>
              <p:spPr>
                <a:xfrm>
                  <a:off x="1771672" y="5611267"/>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BC4636BA-93BE-4D2B-93F2-D8156E9C7BD5}"/>
                    </a:ext>
                  </a:extLst>
                </p:cNvPr>
                <p:cNvSpPr/>
                <p:nvPr/>
              </p:nvSpPr>
              <p:spPr>
                <a:xfrm>
                  <a:off x="1771672" y="5714210"/>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01A41844-C783-4608-9CB8-4F3C1FE9E7A4}"/>
                    </a:ext>
                  </a:extLst>
                </p:cNvPr>
                <p:cNvSpPr/>
                <p:nvPr/>
              </p:nvSpPr>
              <p:spPr>
                <a:xfrm>
                  <a:off x="1771672" y="5817153"/>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93" name="직선 연결선 92">
                <a:extLst>
                  <a:ext uri="{FF2B5EF4-FFF2-40B4-BE49-F238E27FC236}">
                    <a16:creationId xmlns:a16="http://schemas.microsoft.com/office/drawing/2014/main" id="{6767888D-A898-4552-84F4-CCE08FCDDF45}"/>
                  </a:ext>
                </a:extLst>
              </p:cNvPr>
              <p:cNvCxnSpPr/>
              <p:nvPr/>
            </p:nvCxnSpPr>
            <p:spPr>
              <a:xfrm>
                <a:off x="1273725" y="5530012"/>
                <a:ext cx="0" cy="182892"/>
              </a:xfrm>
              <a:prstGeom prst="line">
                <a:avLst/>
              </a:prstGeom>
              <a:ln w="38100">
                <a:solidFill>
                  <a:srgbClr val="46ACA1"/>
                </a:solidFill>
              </a:ln>
            </p:spPr>
            <p:style>
              <a:lnRef idx="1">
                <a:schemeClr val="accent1"/>
              </a:lnRef>
              <a:fillRef idx="0">
                <a:schemeClr val="accent1"/>
              </a:fillRef>
              <a:effectRef idx="0">
                <a:schemeClr val="accent1"/>
              </a:effectRef>
              <a:fontRef idx="minor">
                <a:schemeClr val="tx1"/>
              </a:fontRef>
            </p:style>
          </p:cxnSp>
          <p:sp>
            <p:nvSpPr>
              <p:cNvPr id="94" name="부제목 2">
                <a:extLst>
                  <a:ext uri="{FF2B5EF4-FFF2-40B4-BE49-F238E27FC236}">
                    <a16:creationId xmlns:a16="http://schemas.microsoft.com/office/drawing/2014/main" id="{46C65FD8-67C8-4927-9762-1D1DE8EE0EAD}"/>
                  </a:ext>
                </a:extLst>
              </p:cNvPr>
              <p:cNvSpPr txBox="1">
                <a:spLocks/>
              </p:cNvSpPr>
              <p:nvPr/>
            </p:nvSpPr>
            <p:spPr>
              <a:xfrm>
                <a:off x="1151543" y="6333276"/>
                <a:ext cx="244362"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0</a:t>
                </a:r>
              </a:p>
            </p:txBody>
          </p:sp>
        </p:grpSp>
        <p:grpSp>
          <p:nvGrpSpPr>
            <p:cNvPr id="98" name="그룹 97">
              <a:extLst>
                <a:ext uri="{FF2B5EF4-FFF2-40B4-BE49-F238E27FC236}">
                  <a16:creationId xmlns:a16="http://schemas.microsoft.com/office/drawing/2014/main" id="{66885A8E-14CC-476A-9E14-801A9FA343EC}"/>
                </a:ext>
              </a:extLst>
            </p:cNvPr>
            <p:cNvGrpSpPr/>
            <p:nvPr/>
          </p:nvGrpSpPr>
          <p:grpSpPr>
            <a:xfrm>
              <a:off x="6175222" y="4467321"/>
              <a:ext cx="2075134" cy="1943663"/>
              <a:chOff x="6868303" y="4624293"/>
              <a:chExt cx="2075134" cy="1943663"/>
            </a:xfrm>
          </p:grpSpPr>
          <p:cxnSp>
            <p:nvCxnSpPr>
              <p:cNvPr id="71" name="직선 연결선 70">
                <a:extLst>
                  <a:ext uri="{FF2B5EF4-FFF2-40B4-BE49-F238E27FC236}">
                    <a16:creationId xmlns:a16="http://schemas.microsoft.com/office/drawing/2014/main" id="{085629A4-61F0-45B8-8375-B2F381ACC070}"/>
                  </a:ext>
                </a:extLst>
              </p:cNvPr>
              <p:cNvCxnSpPr/>
              <p:nvPr/>
            </p:nvCxnSpPr>
            <p:spPr>
              <a:xfrm>
                <a:off x="6990485" y="4624293"/>
                <a:ext cx="0" cy="1699260"/>
              </a:xfrm>
              <a:prstGeom prst="line">
                <a:avLst/>
              </a:prstGeom>
              <a:ln w="19050">
                <a:solidFill>
                  <a:srgbClr val="6B6B6B"/>
                </a:solidFill>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05A81BAB-B4A5-4F08-8A8B-54D2ACC466D0}"/>
                  </a:ext>
                </a:extLst>
              </p:cNvPr>
              <p:cNvSpPr/>
              <p:nvPr/>
            </p:nvSpPr>
            <p:spPr>
              <a:xfrm>
                <a:off x="6990486" y="4677633"/>
                <a:ext cx="260386" cy="182892"/>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화살표: 오른쪽 72">
                <a:extLst>
                  <a:ext uri="{FF2B5EF4-FFF2-40B4-BE49-F238E27FC236}">
                    <a16:creationId xmlns:a16="http://schemas.microsoft.com/office/drawing/2014/main" id="{55FA6BC6-DA1F-4C45-A40A-FD1FD7726453}"/>
                  </a:ext>
                </a:extLst>
              </p:cNvPr>
              <p:cNvSpPr/>
              <p:nvPr/>
            </p:nvSpPr>
            <p:spPr>
              <a:xfrm>
                <a:off x="6990488" y="4896630"/>
                <a:ext cx="488581" cy="191640"/>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화살표: 오른쪽 73">
                <a:extLst>
                  <a:ext uri="{FF2B5EF4-FFF2-40B4-BE49-F238E27FC236}">
                    <a16:creationId xmlns:a16="http://schemas.microsoft.com/office/drawing/2014/main" id="{78E83D20-F89B-4E9A-B103-02835E79E6AC}"/>
                  </a:ext>
                </a:extLst>
              </p:cNvPr>
              <p:cNvSpPr/>
              <p:nvPr/>
            </p:nvSpPr>
            <p:spPr>
              <a:xfrm>
                <a:off x="6990487" y="5103579"/>
                <a:ext cx="779636" cy="182892"/>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화살표: 오른쪽 74">
                <a:extLst>
                  <a:ext uri="{FF2B5EF4-FFF2-40B4-BE49-F238E27FC236}">
                    <a16:creationId xmlns:a16="http://schemas.microsoft.com/office/drawing/2014/main" id="{194BB2C7-9F94-497A-8A5F-7255E473410B}"/>
                  </a:ext>
                </a:extLst>
              </p:cNvPr>
              <p:cNvSpPr/>
              <p:nvPr/>
            </p:nvSpPr>
            <p:spPr>
              <a:xfrm>
                <a:off x="6990488" y="5310527"/>
                <a:ext cx="345168" cy="182892"/>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6" name="직선 연결선 75">
                <a:extLst>
                  <a:ext uri="{FF2B5EF4-FFF2-40B4-BE49-F238E27FC236}">
                    <a16:creationId xmlns:a16="http://schemas.microsoft.com/office/drawing/2014/main" id="{765C535A-D3C7-44B9-AB0A-722BFFCBF97E}"/>
                  </a:ext>
                </a:extLst>
              </p:cNvPr>
              <p:cNvCxnSpPr>
                <a:cxnSpLocks/>
              </p:cNvCxnSpPr>
              <p:nvPr/>
            </p:nvCxnSpPr>
            <p:spPr>
              <a:xfrm>
                <a:off x="6990486" y="6323553"/>
                <a:ext cx="1839101" cy="0"/>
              </a:xfrm>
              <a:prstGeom prst="line">
                <a:avLst/>
              </a:prstGeom>
              <a:ln w="19050">
                <a:solidFill>
                  <a:srgbClr val="6B6B6B"/>
                </a:solidFill>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32A06D0A-DA52-4FC5-973D-00129EFC626B}"/>
                  </a:ext>
                </a:extLst>
              </p:cNvPr>
              <p:cNvGrpSpPr/>
              <p:nvPr/>
            </p:nvGrpSpPr>
            <p:grpSpPr>
              <a:xfrm>
                <a:off x="7384783" y="5804214"/>
                <a:ext cx="46864" cy="252750"/>
                <a:chOff x="1771672" y="5611267"/>
                <a:chExt cx="46864" cy="252750"/>
              </a:xfrm>
            </p:grpSpPr>
            <p:sp>
              <p:nvSpPr>
                <p:cNvPr id="88" name="타원 87">
                  <a:extLst>
                    <a:ext uri="{FF2B5EF4-FFF2-40B4-BE49-F238E27FC236}">
                      <a16:creationId xmlns:a16="http://schemas.microsoft.com/office/drawing/2014/main" id="{D1637AEB-F595-4062-BC1D-AF1FD5B4CBF7}"/>
                    </a:ext>
                  </a:extLst>
                </p:cNvPr>
                <p:cNvSpPr/>
                <p:nvPr/>
              </p:nvSpPr>
              <p:spPr>
                <a:xfrm>
                  <a:off x="1771672" y="5611267"/>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5BE35055-9CDB-4373-9849-A3DC9706351D}"/>
                    </a:ext>
                  </a:extLst>
                </p:cNvPr>
                <p:cNvSpPr/>
                <p:nvPr/>
              </p:nvSpPr>
              <p:spPr>
                <a:xfrm>
                  <a:off x="1771672" y="5714210"/>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a16="http://schemas.microsoft.com/office/drawing/2014/main" id="{3221964D-CDAD-4E8C-AFAC-D75E042B6D7E}"/>
                    </a:ext>
                  </a:extLst>
                </p:cNvPr>
                <p:cNvSpPr/>
                <p:nvPr/>
              </p:nvSpPr>
              <p:spPr>
                <a:xfrm>
                  <a:off x="1771672" y="5817153"/>
                  <a:ext cx="46864" cy="46864"/>
                </a:xfrm>
                <a:prstGeom prst="ellipse">
                  <a:avLst/>
                </a:prstGeom>
                <a:solidFill>
                  <a:srgbClr val="32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1" name="화살표: 오른쪽 90">
                <a:extLst>
                  <a:ext uri="{FF2B5EF4-FFF2-40B4-BE49-F238E27FC236}">
                    <a16:creationId xmlns:a16="http://schemas.microsoft.com/office/drawing/2014/main" id="{D0A4EC70-DB76-4FFE-995C-3EED3D0A83B1}"/>
                  </a:ext>
                </a:extLst>
              </p:cNvPr>
              <p:cNvSpPr/>
              <p:nvPr/>
            </p:nvSpPr>
            <p:spPr>
              <a:xfrm>
                <a:off x="6984011" y="5530012"/>
                <a:ext cx="1839100" cy="182892"/>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부제목 2">
                <a:extLst>
                  <a:ext uri="{FF2B5EF4-FFF2-40B4-BE49-F238E27FC236}">
                    <a16:creationId xmlns:a16="http://schemas.microsoft.com/office/drawing/2014/main" id="{DB5DA784-9904-416A-A2DD-3DACB258A623}"/>
                  </a:ext>
                </a:extLst>
              </p:cNvPr>
              <p:cNvSpPr txBox="1">
                <a:spLocks/>
              </p:cNvSpPr>
              <p:nvPr/>
            </p:nvSpPr>
            <p:spPr>
              <a:xfrm>
                <a:off x="6868303" y="6333276"/>
                <a:ext cx="244362"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0</a:t>
                </a:r>
              </a:p>
            </p:txBody>
          </p:sp>
          <p:sp>
            <p:nvSpPr>
              <p:cNvPr id="96" name="부제목 2">
                <a:extLst>
                  <a:ext uri="{FF2B5EF4-FFF2-40B4-BE49-F238E27FC236}">
                    <a16:creationId xmlns:a16="http://schemas.microsoft.com/office/drawing/2014/main" id="{A5A2FFF8-E71F-450B-B547-318C8947D887}"/>
                  </a:ext>
                </a:extLst>
              </p:cNvPr>
              <p:cNvSpPr txBox="1">
                <a:spLocks/>
              </p:cNvSpPr>
              <p:nvPr/>
            </p:nvSpPr>
            <p:spPr>
              <a:xfrm>
                <a:off x="8699075" y="6326129"/>
                <a:ext cx="244362"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1</a:t>
                </a:r>
              </a:p>
            </p:txBody>
          </p:sp>
        </p:grpSp>
        <p:sp>
          <p:nvSpPr>
            <p:cNvPr id="99" name="부제목 2">
              <a:extLst>
                <a:ext uri="{FF2B5EF4-FFF2-40B4-BE49-F238E27FC236}">
                  <a16:creationId xmlns:a16="http://schemas.microsoft.com/office/drawing/2014/main" id="{D5C883C1-804C-4F42-8717-C0906DC786A1}"/>
                </a:ext>
              </a:extLst>
            </p:cNvPr>
            <p:cNvSpPr txBox="1">
              <a:spLocks/>
            </p:cNvSpPr>
            <p:nvPr/>
          </p:nvSpPr>
          <p:spPr>
            <a:xfrm>
              <a:off x="3622777" y="6169157"/>
              <a:ext cx="322524" cy="26314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0">
                <a:buNone/>
              </a:pPr>
              <a:r>
                <a:rPr lang="ko-KR" altLang="en-US" sz="1200" dirty="0">
                  <a:latin typeface="나눔바른고딕" panose="020B0603020101020101" pitchFamily="50" charset="-127"/>
                  <a:ea typeface="나눔바른고딕" panose="020B0603020101020101" pitchFamily="50" charset="-127"/>
                </a:rPr>
                <a:t>∞</a:t>
              </a:r>
            </a:p>
          </p:txBody>
        </p:sp>
        <p:sp>
          <p:nvSpPr>
            <p:cNvPr id="101" name="부제목 2">
              <a:extLst>
                <a:ext uri="{FF2B5EF4-FFF2-40B4-BE49-F238E27FC236}">
                  <a16:creationId xmlns:a16="http://schemas.microsoft.com/office/drawing/2014/main" id="{F6D6287A-8308-411C-BC25-C30F3873D8B0}"/>
                </a:ext>
              </a:extLst>
            </p:cNvPr>
            <p:cNvSpPr txBox="1">
              <a:spLocks/>
            </p:cNvSpPr>
            <p:nvPr/>
          </p:nvSpPr>
          <p:spPr>
            <a:xfrm>
              <a:off x="1581725" y="4236548"/>
              <a:ext cx="1625061"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특정  쿼리 단어의 단어간 거리 행렬</a:t>
              </a:r>
              <a:endParaRPr lang="en-US" altLang="ko-KR"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102" name="부제목 2">
              <a:extLst>
                <a:ext uri="{FF2B5EF4-FFF2-40B4-BE49-F238E27FC236}">
                  <a16:creationId xmlns:a16="http://schemas.microsoft.com/office/drawing/2014/main" id="{DE2249EE-894A-4FA1-8612-6F2B05A80D16}"/>
                </a:ext>
              </a:extLst>
            </p:cNvPr>
            <p:cNvSpPr txBox="1">
              <a:spLocks/>
            </p:cNvSpPr>
            <p:nvPr/>
          </p:nvSpPr>
          <p:spPr>
            <a:xfrm>
              <a:off x="4308407" y="4754576"/>
              <a:ext cx="1205972"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수식을 통해 가중치 적용</a:t>
              </a:r>
              <a:endParaRPr lang="en-US" altLang="ko-KR" sz="10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sp>
        <p:nvSpPr>
          <p:cNvPr id="77" name="부제목 2">
            <a:extLst>
              <a:ext uri="{FF2B5EF4-FFF2-40B4-BE49-F238E27FC236}">
                <a16:creationId xmlns:a16="http://schemas.microsoft.com/office/drawing/2014/main" id="{9F245DD1-CA6A-41DE-A789-CD43E861704D}"/>
              </a:ext>
            </a:extLst>
          </p:cNvPr>
          <p:cNvSpPr txBox="1">
            <a:spLocks/>
          </p:cNvSpPr>
          <p:nvPr/>
        </p:nvSpPr>
        <p:spPr>
          <a:xfrm>
            <a:off x="8899872" y="600313"/>
            <a:ext cx="90108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감정 분석</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pic>
        <p:nvPicPr>
          <p:cNvPr id="18" name="그림 17">
            <a:extLst>
              <a:ext uri="{FF2B5EF4-FFF2-40B4-BE49-F238E27FC236}">
                <a16:creationId xmlns:a16="http://schemas.microsoft.com/office/drawing/2014/main" id="{D13EADFE-5866-453C-AFBE-6D8873F7B60C}"/>
              </a:ext>
            </a:extLst>
          </p:cNvPr>
          <p:cNvPicPr>
            <a:picLocks noChangeAspect="1"/>
          </p:cNvPicPr>
          <p:nvPr/>
        </p:nvPicPr>
        <p:blipFill>
          <a:blip r:embed="rId5"/>
          <a:stretch>
            <a:fillRect/>
          </a:stretch>
        </p:blipFill>
        <p:spPr>
          <a:xfrm>
            <a:off x="7022086" y="4260596"/>
            <a:ext cx="4634165" cy="1897889"/>
          </a:xfrm>
          <a:prstGeom prst="rect">
            <a:avLst/>
          </a:prstGeom>
        </p:spPr>
      </p:pic>
    </p:spTree>
    <p:extLst>
      <p:ext uri="{BB962C8B-B14F-4D97-AF65-F5344CB8AC3E}">
        <p14:creationId xmlns:p14="http://schemas.microsoft.com/office/powerpoint/2010/main" val="29197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3.33333E-6 L 0.15664 3.33333E-6 " pathEditMode="relative" rAng="0" ptsTypes="AA">
                                      <p:cBhvr>
                                        <p:cTn id="6" dur="1000" fill="hold"/>
                                        <p:tgtEl>
                                          <p:spTgt spid="43"/>
                                        </p:tgtEl>
                                        <p:attrNameLst>
                                          <p:attrName>ppt_x</p:attrName>
                                          <p:attrName>ppt_y</p:attrName>
                                        </p:attrNameLst>
                                      </p:cBhvr>
                                      <p:rCtr x="7826" y="0"/>
                                    </p:animMotion>
                                  </p:childTnLst>
                                </p:cTn>
                              </p:par>
                              <p:par>
                                <p:cTn id="7" presetID="10"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50" fill="hold">
                                          <p:stCondLst>
                                            <p:cond delay="0"/>
                                          </p:stCondLst>
                                        </p:cTn>
                                        <p:tgtEl>
                                          <p:spTgt spid="4"/>
                                        </p:tgtEl>
                                        <p:attrNameLst>
                                          <p:attrName>r</p:attrName>
                                        </p:attrNameLst>
                                      </p:cBhvr>
                                    </p:animRot>
                                    <p:animRot by="-240000">
                                      <p:cBhvr>
                                        <p:cTn id="14" dur="100" fill="hold">
                                          <p:stCondLst>
                                            <p:cond delay="100"/>
                                          </p:stCondLst>
                                        </p:cTn>
                                        <p:tgtEl>
                                          <p:spTgt spid="4"/>
                                        </p:tgtEl>
                                        <p:attrNameLst>
                                          <p:attrName>r</p:attrName>
                                        </p:attrNameLst>
                                      </p:cBhvr>
                                    </p:animRot>
                                    <p:animRot by="240000">
                                      <p:cBhvr>
                                        <p:cTn id="15" dur="100" fill="hold">
                                          <p:stCondLst>
                                            <p:cond delay="200"/>
                                          </p:stCondLst>
                                        </p:cTn>
                                        <p:tgtEl>
                                          <p:spTgt spid="4"/>
                                        </p:tgtEl>
                                        <p:attrNameLst>
                                          <p:attrName>r</p:attrName>
                                        </p:attrNameLst>
                                      </p:cBhvr>
                                    </p:animRot>
                                    <p:animRot by="-240000">
                                      <p:cBhvr>
                                        <p:cTn id="16" dur="100" fill="hold">
                                          <p:stCondLst>
                                            <p:cond delay="300"/>
                                          </p:stCondLst>
                                        </p:cTn>
                                        <p:tgtEl>
                                          <p:spTgt spid="4"/>
                                        </p:tgtEl>
                                        <p:attrNameLst>
                                          <p:attrName>r</p:attrName>
                                        </p:attrNameLst>
                                      </p:cBhvr>
                                    </p:animRot>
                                    <p:animRot by="120000">
                                      <p:cBhvr>
                                        <p:cTn id="17" dur="100" fill="hold">
                                          <p:stCondLst>
                                            <p:cond delay="400"/>
                                          </p:stCondLst>
                                        </p:cTn>
                                        <p:tgtEl>
                                          <p:spTgt spid="4"/>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nodeType="clickEffect">
                                  <p:stCondLst>
                                    <p:cond delay="0"/>
                                  </p:stCondLst>
                                  <p:childTnLst>
                                    <p:animRot by="120000">
                                      <p:cBhvr>
                                        <p:cTn id="21" dur="50" fill="hold">
                                          <p:stCondLst>
                                            <p:cond delay="0"/>
                                          </p:stCondLst>
                                        </p:cTn>
                                        <p:tgtEl>
                                          <p:spTgt spid="7"/>
                                        </p:tgtEl>
                                        <p:attrNameLst>
                                          <p:attrName>r</p:attrName>
                                        </p:attrNameLst>
                                      </p:cBhvr>
                                    </p:animRot>
                                    <p:animRot by="-240000">
                                      <p:cBhvr>
                                        <p:cTn id="22" dur="100" fill="hold">
                                          <p:stCondLst>
                                            <p:cond delay="100"/>
                                          </p:stCondLst>
                                        </p:cTn>
                                        <p:tgtEl>
                                          <p:spTgt spid="7"/>
                                        </p:tgtEl>
                                        <p:attrNameLst>
                                          <p:attrName>r</p:attrName>
                                        </p:attrNameLst>
                                      </p:cBhvr>
                                    </p:animRot>
                                    <p:animRot by="240000">
                                      <p:cBhvr>
                                        <p:cTn id="23" dur="100" fill="hold">
                                          <p:stCondLst>
                                            <p:cond delay="200"/>
                                          </p:stCondLst>
                                        </p:cTn>
                                        <p:tgtEl>
                                          <p:spTgt spid="7"/>
                                        </p:tgtEl>
                                        <p:attrNameLst>
                                          <p:attrName>r</p:attrName>
                                        </p:attrNameLst>
                                      </p:cBhvr>
                                    </p:animRot>
                                    <p:animRot by="-240000">
                                      <p:cBhvr>
                                        <p:cTn id="24" dur="100" fill="hold">
                                          <p:stCondLst>
                                            <p:cond delay="300"/>
                                          </p:stCondLst>
                                        </p:cTn>
                                        <p:tgtEl>
                                          <p:spTgt spid="7"/>
                                        </p:tgtEl>
                                        <p:attrNameLst>
                                          <p:attrName>r</p:attrName>
                                        </p:attrNameLst>
                                      </p:cBhvr>
                                    </p:animRot>
                                    <p:animRot by="120000">
                                      <p:cBhvr>
                                        <p:cTn id="25" dur="100" fill="hold">
                                          <p:stCondLst>
                                            <p:cond delay="400"/>
                                          </p:stCondLst>
                                        </p:cTn>
                                        <p:tgtEl>
                                          <p:spTgt spid="7"/>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nodeType="clickEffect">
                                  <p:stCondLst>
                                    <p:cond delay="0"/>
                                  </p:stCondLst>
                                  <p:childTnLst>
                                    <p:animRot by="120000">
                                      <p:cBhvr>
                                        <p:cTn id="29" dur="50" fill="hold">
                                          <p:stCondLst>
                                            <p:cond delay="0"/>
                                          </p:stCondLst>
                                        </p:cTn>
                                        <p:tgtEl>
                                          <p:spTgt spid="10"/>
                                        </p:tgtEl>
                                        <p:attrNameLst>
                                          <p:attrName>r</p:attrName>
                                        </p:attrNameLst>
                                      </p:cBhvr>
                                    </p:animRot>
                                    <p:animRot by="-240000">
                                      <p:cBhvr>
                                        <p:cTn id="30" dur="100" fill="hold">
                                          <p:stCondLst>
                                            <p:cond delay="100"/>
                                          </p:stCondLst>
                                        </p:cTn>
                                        <p:tgtEl>
                                          <p:spTgt spid="10"/>
                                        </p:tgtEl>
                                        <p:attrNameLst>
                                          <p:attrName>r</p:attrName>
                                        </p:attrNameLst>
                                      </p:cBhvr>
                                    </p:animRot>
                                    <p:animRot by="240000">
                                      <p:cBhvr>
                                        <p:cTn id="31" dur="100" fill="hold">
                                          <p:stCondLst>
                                            <p:cond delay="200"/>
                                          </p:stCondLst>
                                        </p:cTn>
                                        <p:tgtEl>
                                          <p:spTgt spid="10"/>
                                        </p:tgtEl>
                                        <p:attrNameLst>
                                          <p:attrName>r</p:attrName>
                                        </p:attrNameLst>
                                      </p:cBhvr>
                                    </p:animRot>
                                    <p:animRot by="-240000">
                                      <p:cBhvr>
                                        <p:cTn id="32" dur="100" fill="hold">
                                          <p:stCondLst>
                                            <p:cond delay="300"/>
                                          </p:stCondLst>
                                        </p:cTn>
                                        <p:tgtEl>
                                          <p:spTgt spid="10"/>
                                        </p:tgtEl>
                                        <p:attrNameLst>
                                          <p:attrName>r</p:attrName>
                                        </p:attrNameLst>
                                      </p:cBhvr>
                                    </p:animRot>
                                    <p:animRot by="120000">
                                      <p:cBhvr>
                                        <p:cTn id="33" dur="100" fill="hold">
                                          <p:stCondLst>
                                            <p:cond delay="400"/>
                                          </p:stCondLst>
                                        </p:cTn>
                                        <p:tgtEl>
                                          <p:spTgt spid="10"/>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nodeType="clickEffect">
                                  <p:stCondLst>
                                    <p:cond delay="0"/>
                                  </p:stCondLst>
                                  <p:childTnLst>
                                    <p:animRot by="120000">
                                      <p:cBhvr>
                                        <p:cTn id="37" dur="50" fill="hold">
                                          <p:stCondLst>
                                            <p:cond delay="0"/>
                                          </p:stCondLst>
                                        </p:cTn>
                                        <p:tgtEl>
                                          <p:spTgt spid="12"/>
                                        </p:tgtEl>
                                        <p:attrNameLst>
                                          <p:attrName>r</p:attrName>
                                        </p:attrNameLst>
                                      </p:cBhvr>
                                    </p:animRot>
                                    <p:animRot by="-240000">
                                      <p:cBhvr>
                                        <p:cTn id="38" dur="100" fill="hold">
                                          <p:stCondLst>
                                            <p:cond delay="100"/>
                                          </p:stCondLst>
                                        </p:cTn>
                                        <p:tgtEl>
                                          <p:spTgt spid="12"/>
                                        </p:tgtEl>
                                        <p:attrNameLst>
                                          <p:attrName>r</p:attrName>
                                        </p:attrNameLst>
                                      </p:cBhvr>
                                    </p:animRot>
                                    <p:animRot by="240000">
                                      <p:cBhvr>
                                        <p:cTn id="39" dur="100" fill="hold">
                                          <p:stCondLst>
                                            <p:cond delay="200"/>
                                          </p:stCondLst>
                                        </p:cTn>
                                        <p:tgtEl>
                                          <p:spTgt spid="12"/>
                                        </p:tgtEl>
                                        <p:attrNameLst>
                                          <p:attrName>r</p:attrName>
                                        </p:attrNameLst>
                                      </p:cBhvr>
                                    </p:animRot>
                                    <p:animRot by="-240000">
                                      <p:cBhvr>
                                        <p:cTn id="40" dur="100" fill="hold">
                                          <p:stCondLst>
                                            <p:cond delay="300"/>
                                          </p:stCondLst>
                                        </p:cTn>
                                        <p:tgtEl>
                                          <p:spTgt spid="12"/>
                                        </p:tgtEl>
                                        <p:attrNameLst>
                                          <p:attrName>r</p:attrName>
                                        </p:attrNameLst>
                                      </p:cBhvr>
                                    </p:animRot>
                                    <p:animRot by="120000">
                                      <p:cBhvr>
                                        <p:cTn id="41" dur="100" fill="hold">
                                          <p:stCondLst>
                                            <p:cond delay="400"/>
                                          </p:stCondLst>
                                        </p:cTn>
                                        <p:tgtEl>
                                          <p:spTgt spid="12"/>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50" fill="hold">
                                          <p:stCondLst>
                                            <p:cond delay="0"/>
                                          </p:stCondLst>
                                        </p:cTn>
                                        <p:tgtEl>
                                          <p:spTgt spid="14"/>
                                        </p:tgtEl>
                                        <p:attrNameLst>
                                          <p:attrName>r</p:attrName>
                                        </p:attrNameLst>
                                      </p:cBhvr>
                                    </p:animRot>
                                    <p:animRot by="-240000">
                                      <p:cBhvr>
                                        <p:cTn id="51" dur="100" fill="hold">
                                          <p:stCondLst>
                                            <p:cond delay="100"/>
                                          </p:stCondLst>
                                        </p:cTn>
                                        <p:tgtEl>
                                          <p:spTgt spid="14"/>
                                        </p:tgtEl>
                                        <p:attrNameLst>
                                          <p:attrName>r</p:attrName>
                                        </p:attrNameLst>
                                      </p:cBhvr>
                                    </p:animRot>
                                    <p:animRot by="240000">
                                      <p:cBhvr>
                                        <p:cTn id="52" dur="100" fill="hold">
                                          <p:stCondLst>
                                            <p:cond delay="200"/>
                                          </p:stCondLst>
                                        </p:cTn>
                                        <p:tgtEl>
                                          <p:spTgt spid="14"/>
                                        </p:tgtEl>
                                        <p:attrNameLst>
                                          <p:attrName>r</p:attrName>
                                        </p:attrNameLst>
                                      </p:cBhvr>
                                    </p:animRot>
                                    <p:animRot by="-240000">
                                      <p:cBhvr>
                                        <p:cTn id="53" dur="100" fill="hold">
                                          <p:stCondLst>
                                            <p:cond delay="300"/>
                                          </p:stCondLst>
                                        </p:cTn>
                                        <p:tgtEl>
                                          <p:spTgt spid="14"/>
                                        </p:tgtEl>
                                        <p:attrNameLst>
                                          <p:attrName>r</p:attrName>
                                        </p:attrNameLst>
                                      </p:cBhvr>
                                    </p:animRot>
                                    <p:animRot by="120000">
                                      <p:cBhvr>
                                        <p:cTn id="54" dur="100" fill="hold">
                                          <p:stCondLst>
                                            <p:cond delay="400"/>
                                          </p:stCondLst>
                                        </p:cTn>
                                        <p:tgtEl>
                                          <p:spTgt spid="14"/>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nodeType="clickEffect">
                                  <p:stCondLst>
                                    <p:cond delay="0"/>
                                  </p:stCondLst>
                                  <p:childTnLst>
                                    <p:animRot by="120000">
                                      <p:cBhvr>
                                        <p:cTn id="58" dur="50" fill="hold">
                                          <p:stCondLst>
                                            <p:cond delay="0"/>
                                          </p:stCondLst>
                                        </p:cTn>
                                        <p:tgtEl>
                                          <p:spTgt spid="16"/>
                                        </p:tgtEl>
                                        <p:attrNameLst>
                                          <p:attrName>r</p:attrName>
                                        </p:attrNameLst>
                                      </p:cBhvr>
                                    </p:animRot>
                                    <p:animRot by="-240000">
                                      <p:cBhvr>
                                        <p:cTn id="59" dur="100" fill="hold">
                                          <p:stCondLst>
                                            <p:cond delay="100"/>
                                          </p:stCondLst>
                                        </p:cTn>
                                        <p:tgtEl>
                                          <p:spTgt spid="16"/>
                                        </p:tgtEl>
                                        <p:attrNameLst>
                                          <p:attrName>r</p:attrName>
                                        </p:attrNameLst>
                                      </p:cBhvr>
                                    </p:animRot>
                                    <p:animRot by="240000">
                                      <p:cBhvr>
                                        <p:cTn id="60" dur="100" fill="hold">
                                          <p:stCondLst>
                                            <p:cond delay="200"/>
                                          </p:stCondLst>
                                        </p:cTn>
                                        <p:tgtEl>
                                          <p:spTgt spid="16"/>
                                        </p:tgtEl>
                                        <p:attrNameLst>
                                          <p:attrName>r</p:attrName>
                                        </p:attrNameLst>
                                      </p:cBhvr>
                                    </p:animRot>
                                    <p:animRot by="-240000">
                                      <p:cBhvr>
                                        <p:cTn id="61" dur="100" fill="hold">
                                          <p:stCondLst>
                                            <p:cond delay="300"/>
                                          </p:stCondLst>
                                        </p:cTn>
                                        <p:tgtEl>
                                          <p:spTgt spid="16"/>
                                        </p:tgtEl>
                                        <p:attrNameLst>
                                          <p:attrName>r</p:attrName>
                                        </p:attrNameLst>
                                      </p:cBhvr>
                                    </p:animRot>
                                    <p:animRot by="120000">
                                      <p:cBhvr>
                                        <p:cTn id="62" dur="100" fill="hold">
                                          <p:stCondLst>
                                            <p:cond delay="400"/>
                                          </p:stCondLst>
                                        </p:cTn>
                                        <p:tgtEl>
                                          <p:spTgt spid="16"/>
                                        </p:tgtEl>
                                        <p:attrNameLst>
                                          <p:attrName>r</p:attrName>
                                        </p:attrNameLst>
                                      </p:cBhvr>
                                    </p:animRo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nodeType="clickEffect">
                                  <p:stCondLst>
                                    <p:cond delay="0"/>
                                  </p:stCondLst>
                                  <p:childTnLst>
                                    <p:animMotion origin="layout" path="M 4.375E-6 -7.40741E-7 L -0.23933 -0.30602 " pathEditMode="relative" rAng="0" ptsTypes="AA">
                                      <p:cBhvr>
                                        <p:cTn id="69" dur="1000" fill="hold"/>
                                        <p:tgtEl>
                                          <p:spTgt spid="18"/>
                                        </p:tgtEl>
                                        <p:attrNameLst>
                                          <p:attrName>ppt_x</p:attrName>
                                          <p:attrName>ppt_y</p:attrName>
                                        </p:attrNameLst>
                                      </p:cBhvr>
                                      <p:rCtr x="-11966" y="-15301"/>
                                    </p:animMotion>
                                  </p:childTnLst>
                                </p:cTn>
                              </p:par>
                              <p:par>
                                <p:cTn id="70" presetID="6" presetClass="emph" presetSubtype="0" fill="hold" nodeType="withEffect">
                                  <p:stCondLst>
                                    <p:cond delay="250"/>
                                  </p:stCondLst>
                                  <p:childTnLst>
                                    <p:animScale>
                                      <p:cBhvr>
                                        <p:cTn id="71" dur="5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426113" cy="461665"/>
          </a:xfrm>
          <a:prstGeom prst="rect">
            <a:avLst/>
          </a:prstGeom>
        </p:spPr>
        <p:txBody>
          <a:bodyPr wrap="none">
            <a:spAutoFit/>
          </a:bodyPr>
          <a:lstStyle/>
          <a:p>
            <a:r>
              <a:rPr lang="en-US" altLang="ko-KR" sz="2400" dirty="0">
                <a:solidFill>
                  <a:srgbClr val="46ACA1"/>
                </a:solidFill>
                <a:latin typeface="나눔바른고딕" panose="020B0603020101020101" pitchFamily="50" charset="-127"/>
                <a:ea typeface="나눔바른고딕" panose="020B0603020101020101" pitchFamily="50" charset="-127"/>
              </a:rPr>
              <a:t>Part 02</a:t>
            </a:r>
            <a:r>
              <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400" dirty="0">
                <a:solidFill>
                  <a:prstClr val="black">
                    <a:lumMod val="75000"/>
                    <a:lumOff val="25000"/>
                  </a:prstClr>
                </a:solidFill>
                <a:latin typeface="나눔바른고딕" panose="020B0603020101020101" pitchFamily="50" charset="-127"/>
                <a:ea typeface="나눔바른고딕" panose="020B0603020101020101" pitchFamily="50" charset="-127"/>
              </a:rPr>
              <a:t>진행 과정</a:t>
            </a:r>
            <a:endPar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972000"/>
            <a:ext cx="2736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C2758EA9-0FDD-4641-9DC3-7A1AC095E4C7}"/>
              </a:ext>
            </a:extLst>
          </p:cNvPr>
          <p:cNvSpPr/>
          <p:nvPr/>
        </p:nvSpPr>
        <p:spPr>
          <a:xfrm flipV="1">
            <a:off x="4104000" y="949140"/>
            <a:ext cx="7200000" cy="45719"/>
          </a:xfrm>
          <a:prstGeom prst="rect">
            <a:avLst/>
          </a:prstGeom>
          <a:gradFill flip="none" rotWithShape="1">
            <a:gsLst>
              <a:gs pos="33000">
                <a:srgbClr val="B0DED9"/>
              </a:gs>
              <a:gs pos="25000">
                <a:srgbClr val="8BA783"/>
              </a:gs>
              <a:gs pos="18000">
                <a:srgbClr val="7D927C"/>
              </a:gs>
              <a:gs pos="15000">
                <a:srgbClr val="6F7C74"/>
              </a:gs>
              <a:gs pos="8000">
                <a:srgbClr val="5C6865"/>
              </a:gs>
              <a:gs pos="4000">
                <a:srgbClr val="495355"/>
              </a:gs>
              <a:gs pos="0">
                <a:srgbClr val="222A35"/>
              </a:gs>
              <a:gs pos="100000">
                <a:srgbClr val="46ACA1"/>
              </a:gs>
            </a:gsLst>
            <a:lin ang="108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rgbClr val="78CD6D"/>
              </a:solidFill>
            </a:endParaRPr>
          </a:p>
        </p:txBody>
      </p:sp>
      <p:sp>
        <p:nvSpPr>
          <p:cNvPr id="25" name="부제목 2">
            <a:extLst>
              <a:ext uri="{FF2B5EF4-FFF2-40B4-BE49-F238E27FC236}">
                <a16:creationId xmlns:a16="http://schemas.microsoft.com/office/drawing/2014/main" id="{0DB107AF-D82A-4529-AB89-3657D518EC33}"/>
              </a:ext>
            </a:extLst>
          </p:cNvPr>
          <p:cNvSpPr txBox="1">
            <a:spLocks/>
          </p:cNvSpPr>
          <p:nvPr/>
        </p:nvSpPr>
        <p:spPr>
          <a:xfrm>
            <a:off x="4160219" y="603522"/>
            <a:ext cx="93237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수집</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7" name="부제목 2">
            <a:extLst>
              <a:ext uri="{FF2B5EF4-FFF2-40B4-BE49-F238E27FC236}">
                <a16:creationId xmlns:a16="http://schemas.microsoft.com/office/drawing/2014/main" id="{68789F5D-1A5F-4DC4-824C-898BAEF34863}"/>
              </a:ext>
            </a:extLst>
          </p:cNvPr>
          <p:cNvSpPr txBox="1">
            <a:spLocks/>
          </p:cNvSpPr>
          <p:nvPr/>
        </p:nvSpPr>
        <p:spPr>
          <a:xfrm>
            <a:off x="7743092" y="604887"/>
            <a:ext cx="1070165"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유사도 분석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a:t>
            </a:r>
            <a:endPar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29" name="부제목 2">
            <a:extLst>
              <a:ext uri="{FF2B5EF4-FFF2-40B4-BE49-F238E27FC236}">
                <a16:creationId xmlns:a16="http://schemas.microsoft.com/office/drawing/2014/main" id="{6C0065D4-9F66-4C8A-8BE4-C65D8D1092A0}"/>
              </a:ext>
            </a:extLst>
          </p:cNvPr>
          <p:cNvSpPr txBox="1">
            <a:spLocks/>
          </p:cNvSpPr>
          <p:nvPr/>
        </p:nvSpPr>
        <p:spPr>
          <a:xfrm>
            <a:off x="10457846" y="605372"/>
            <a:ext cx="806118"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웹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UI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구현</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4" name="부제목 2">
            <a:extLst>
              <a:ext uri="{FF2B5EF4-FFF2-40B4-BE49-F238E27FC236}">
                <a16:creationId xmlns:a16="http://schemas.microsoft.com/office/drawing/2014/main" id="{E47AF25F-B3C3-48BE-A5D8-73EBFC3F6221}"/>
              </a:ext>
            </a:extLst>
          </p:cNvPr>
          <p:cNvSpPr txBox="1">
            <a:spLocks/>
          </p:cNvSpPr>
          <p:nvPr/>
        </p:nvSpPr>
        <p:spPr>
          <a:xfrm>
            <a:off x="5957481" y="597444"/>
            <a:ext cx="1077026"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전처리</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nvGrpSpPr>
          <p:cNvPr id="43" name="그룹 42">
            <a:extLst>
              <a:ext uri="{FF2B5EF4-FFF2-40B4-BE49-F238E27FC236}">
                <a16:creationId xmlns:a16="http://schemas.microsoft.com/office/drawing/2014/main" id="{D2CE5574-6AA9-4CCD-9E11-CFB80E163BD6}"/>
              </a:ext>
            </a:extLst>
          </p:cNvPr>
          <p:cNvGrpSpPr/>
          <p:nvPr/>
        </p:nvGrpSpPr>
        <p:grpSpPr>
          <a:xfrm>
            <a:off x="8136000" y="829824"/>
            <a:ext cx="284350" cy="284350"/>
            <a:chOff x="4605711" y="840261"/>
            <a:chExt cx="284350" cy="284350"/>
          </a:xfrm>
        </p:grpSpPr>
        <p:sp>
          <p:nvSpPr>
            <p:cNvPr id="44" name="타원 43">
              <a:extLst>
                <a:ext uri="{FF2B5EF4-FFF2-40B4-BE49-F238E27FC236}">
                  <a16:creationId xmlns:a16="http://schemas.microsoft.com/office/drawing/2014/main" id="{A8E02BDB-1E36-4AB0-BAD2-63DE931578A2}"/>
                </a:ext>
              </a:extLst>
            </p:cNvPr>
            <p:cNvSpPr/>
            <p:nvPr/>
          </p:nvSpPr>
          <p:spPr>
            <a:xfrm>
              <a:off x="4605711" y="840261"/>
              <a:ext cx="284350" cy="284350"/>
            </a:xfrm>
            <a:prstGeom prst="ellips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DD4E02AF-C3C7-424E-B1DB-BBA2A1B8BD17}"/>
                </a:ext>
              </a:extLst>
            </p:cNvPr>
            <p:cNvSpPr/>
            <p:nvPr/>
          </p:nvSpPr>
          <p:spPr>
            <a:xfrm>
              <a:off x="4646778" y="881328"/>
              <a:ext cx="202217" cy="202217"/>
            </a:xfrm>
            <a:prstGeom prst="ellipse">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 name="부제목 2">
            <a:extLst>
              <a:ext uri="{FF2B5EF4-FFF2-40B4-BE49-F238E27FC236}">
                <a16:creationId xmlns:a16="http://schemas.microsoft.com/office/drawing/2014/main" id="{863B7A35-BFB0-402E-9E7C-83D9E7327447}"/>
              </a:ext>
            </a:extLst>
          </p:cNvPr>
          <p:cNvSpPr txBox="1">
            <a:spLocks/>
          </p:cNvSpPr>
          <p:nvPr/>
        </p:nvSpPr>
        <p:spPr>
          <a:xfrm>
            <a:off x="1132040" y="1839386"/>
            <a:ext cx="780021" cy="248914"/>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1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NSMC  Text</a:t>
            </a:r>
          </a:p>
        </p:txBody>
      </p:sp>
      <p:sp>
        <p:nvSpPr>
          <p:cNvPr id="16" name="부제목 2">
            <a:extLst>
              <a:ext uri="{FF2B5EF4-FFF2-40B4-BE49-F238E27FC236}">
                <a16:creationId xmlns:a16="http://schemas.microsoft.com/office/drawing/2014/main" id="{B13450A8-7FF5-4C5F-BC1C-92BB6AD972C1}"/>
              </a:ext>
            </a:extLst>
          </p:cNvPr>
          <p:cNvSpPr txBox="1">
            <a:spLocks/>
          </p:cNvSpPr>
          <p:nvPr/>
        </p:nvSpPr>
        <p:spPr>
          <a:xfrm>
            <a:off x="2700564" y="1841729"/>
            <a:ext cx="736740" cy="248914"/>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1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Tokenizing</a:t>
            </a:r>
          </a:p>
        </p:txBody>
      </p:sp>
      <p:sp>
        <p:nvSpPr>
          <p:cNvPr id="17" name="부제목 2">
            <a:extLst>
              <a:ext uri="{FF2B5EF4-FFF2-40B4-BE49-F238E27FC236}">
                <a16:creationId xmlns:a16="http://schemas.microsoft.com/office/drawing/2014/main" id="{7DE006B9-C8FC-479B-99AB-B49579EFFE0D}"/>
              </a:ext>
            </a:extLst>
          </p:cNvPr>
          <p:cNvSpPr txBox="1">
            <a:spLocks/>
          </p:cNvSpPr>
          <p:nvPr/>
        </p:nvSpPr>
        <p:spPr>
          <a:xfrm>
            <a:off x="4469146" y="1824566"/>
            <a:ext cx="61863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4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인코딩</a:t>
            </a:r>
            <a:endParaRPr lang="en-US" altLang="ko-KR" sz="14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endParaRPr>
          </a:p>
        </p:txBody>
      </p:sp>
      <p:sp>
        <p:nvSpPr>
          <p:cNvPr id="18" name="부제목 2">
            <a:extLst>
              <a:ext uri="{FF2B5EF4-FFF2-40B4-BE49-F238E27FC236}">
                <a16:creationId xmlns:a16="http://schemas.microsoft.com/office/drawing/2014/main" id="{1FE32041-EAB5-4874-BF68-DE5E0B396BFB}"/>
              </a:ext>
            </a:extLst>
          </p:cNvPr>
          <p:cNvSpPr txBox="1">
            <a:spLocks/>
          </p:cNvSpPr>
          <p:nvPr/>
        </p:nvSpPr>
        <p:spPr>
          <a:xfrm>
            <a:off x="6368245" y="1585717"/>
            <a:ext cx="883896" cy="66992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딥러닝 </a:t>
            </a:r>
            <a:endParaRPr lang="en-US" altLang="ko-KR"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endParaRPr>
          </a:p>
          <a:p>
            <a:pPr marL="0" indent="0" algn="ctr">
              <a:buNone/>
            </a:pPr>
            <a:r>
              <a:rPr lang="ko-KR" altLang="en-US"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rPr>
              <a:t>모델 학습</a:t>
            </a:r>
            <a:endParaRPr lang="en-US" altLang="ko-KR" sz="1600" b="1" spc="-122" dirty="0">
              <a:ln>
                <a:solidFill>
                  <a:schemeClr val="accent1">
                    <a:alpha val="0"/>
                  </a:schemeClr>
                </a:solidFill>
              </a:ln>
              <a:solidFill>
                <a:srgbClr val="327A71"/>
              </a:solidFill>
              <a:latin typeface="나눔바른고딕" panose="020B0603020101020101" pitchFamily="50" charset="-127"/>
              <a:ea typeface="나눔바른고딕" panose="020B0603020101020101" pitchFamily="50" charset="-127"/>
            </a:endParaRPr>
          </a:p>
        </p:txBody>
      </p:sp>
      <p:sp>
        <p:nvSpPr>
          <p:cNvPr id="19" name="부제목 2">
            <a:extLst>
              <a:ext uri="{FF2B5EF4-FFF2-40B4-BE49-F238E27FC236}">
                <a16:creationId xmlns:a16="http://schemas.microsoft.com/office/drawing/2014/main" id="{CB67EF19-09E4-4C2B-8FC9-7B4C48A2E635}"/>
              </a:ext>
            </a:extLst>
          </p:cNvPr>
          <p:cNvSpPr txBox="1">
            <a:spLocks/>
          </p:cNvSpPr>
          <p:nvPr/>
        </p:nvSpPr>
        <p:spPr>
          <a:xfrm>
            <a:off x="8479627" y="1666089"/>
            <a:ext cx="693138"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전처리 된</a:t>
            </a:r>
            <a:endParaRPr lang="en-US" altLang="ko-KR"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리뷰 입력</a:t>
            </a:r>
            <a:endParaRPr lang="en-US" altLang="ko-KR"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sp>
        <p:nvSpPr>
          <p:cNvPr id="20" name="부제목 2">
            <a:extLst>
              <a:ext uri="{FF2B5EF4-FFF2-40B4-BE49-F238E27FC236}">
                <a16:creationId xmlns:a16="http://schemas.microsoft.com/office/drawing/2014/main" id="{4DF4E15E-62FC-4EE7-A8E8-6013FBA049B4}"/>
              </a:ext>
            </a:extLst>
          </p:cNvPr>
          <p:cNvSpPr txBox="1">
            <a:spLocks/>
          </p:cNvSpPr>
          <p:nvPr/>
        </p:nvSpPr>
        <p:spPr>
          <a:xfrm>
            <a:off x="10152132" y="1666089"/>
            <a:ext cx="693138"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감정 분석</a:t>
            </a:r>
            <a:endParaRPr lang="en-US" altLang="ko-KR"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결과 출력</a:t>
            </a:r>
            <a:endParaRPr lang="en-US" altLang="ko-KR" sz="12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sp>
        <p:nvSpPr>
          <p:cNvPr id="21" name="부제목 2">
            <a:extLst>
              <a:ext uri="{FF2B5EF4-FFF2-40B4-BE49-F238E27FC236}">
                <a16:creationId xmlns:a16="http://schemas.microsoft.com/office/drawing/2014/main" id="{39648F48-DD64-4523-A07F-0AE73A098949}"/>
              </a:ext>
            </a:extLst>
          </p:cNvPr>
          <p:cNvSpPr txBox="1">
            <a:spLocks/>
          </p:cNvSpPr>
          <p:nvPr/>
        </p:nvSpPr>
        <p:spPr>
          <a:xfrm>
            <a:off x="1003607" y="2563273"/>
            <a:ext cx="1036887" cy="130163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네이버 영화 리뷰</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평점을 기준으로</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1~4</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점을 부정</a:t>
            </a: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 </a:t>
            </a:r>
          </a:p>
          <a:p>
            <a:pPr marL="0" indent="0" algn="ctr">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9~10</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점을 긍정으로</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지정해 놓은 </a:t>
            </a: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Data</a:t>
            </a:r>
          </a:p>
        </p:txBody>
      </p:sp>
      <p:sp>
        <p:nvSpPr>
          <p:cNvPr id="22" name="부제목 2">
            <a:extLst>
              <a:ext uri="{FF2B5EF4-FFF2-40B4-BE49-F238E27FC236}">
                <a16:creationId xmlns:a16="http://schemas.microsoft.com/office/drawing/2014/main" id="{38A7D1E5-F11D-490D-A1BF-D7F6E44E5494}"/>
              </a:ext>
            </a:extLst>
          </p:cNvPr>
          <p:cNvSpPr txBox="1">
            <a:spLocks/>
          </p:cNvSpPr>
          <p:nvPr/>
        </p:nvSpPr>
        <p:spPr>
          <a:xfrm>
            <a:off x="2503617" y="2573146"/>
            <a:ext cx="1130631" cy="76815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NSMC Text</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를</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Stopwords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제거 및</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품사 태깅</a:t>
            </a: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형태소 분석</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sp>
        <p:nvSpPr>
          <p:cNvPr id="23" name="부제목 2">
            <a:extLst>
              <a:ext uri="{FF2B5EF4-FFF2-40B4-BE49-F238E27FC236}">
                <a16:creationId xmlns:a16="http://schemas.microsoft.com/office/drawing/2014/main" id="{0FB5E3A7-642C-4DC2-95E5-227F1F91BC5B}"/>
              </a:ext>
            </a:extLst>
          </p:cNvPr>
          <p:cNvSpPr txBox="1">
            <a:spLocks/>
          </p:cNvSpPr>
          <p:nvPr/>
        </p:nvSpPr>
        <p:spPr>
          <a:xfrm>
            <a:off x="4195912" y="2563273"/>
            <a:ext cx="1218410" cy="1371273"/>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생성된 단어 토큰의</a:t>
            </a:r>
            <a:endParaRPr lang="en-US" altLang="ko-KR"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개수를 세어 인코딩 한</a:t>
            </a:r>
            <a:endParaRPr lang="en-US" altLang="ko-KR"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벡터를 만드는</a:t>
            </a:r>
            <a:endParaRPr lang="en-US" altLang="ko-KR"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1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CountVectorization</a:t>
            </a:r>
            <a:r>
              <a:rPr lang="en-US" altLang="ko-KR"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 </a:t>
            </a:r>
          </a:p>
          <a:p>
            <a:pPr marL="0" indent="0" algn="ctr">
              <a:buNone/>
            </a:pPr>
            <a:r>
              <a:rPr lang="ko-KR" altLang="en-US"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방법 사용</a:t>
            </a:r>
            <a:endParaRPr lang="en-US" altLang="ko-KR" sz="11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p:txBody>
      </p:sp>
      <p:sp>
        <p:nvSpPr>
          <p:cNvPr id="26" name="부제목 2">
            <a:extLst>
              <a:ext uri="{FF2B5EF4-FFF2-40B4-BE49-F238E27FC236}">
                <a16:creationId xmlns:a16="http://schemas.microsoft.com/office/drawing/2014/main" id="{338113AB-2F37-448F-96FE-159458A1B59B}"/>
              </a:ext>
            </a:extLst>
          </p:cNvPr>
          <p:cNvSpPr txBox="1">
            <a:spLocks/>
          </p:cNvSpPr>
          <p:nvPr/>
        </p:nvSpPr>
        <p:spPr>
          <a:xfrm>
            <a:off x="5507425" y="2461132"/>
            <a:ext cx="2669642" cy="173534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정확도를 높이기 위해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3</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개의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Dense</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층 사용</a:t>
            </a:r>
            <a:endPar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( 2</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개의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Dense</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층은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64</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개의 유닛을 가지고</a:t>
            </a:r>
            <a:endPar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활성화 함수로 </a:t>
            </a:r>
            <a:r>
              <a:rPr lang="en-US" altLang="ko-KR"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Relu</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를 사용</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a:t>
            </a:r>
          </a:p>
          <a:p>
            <a:pPr marL="0" indent="0" algn="ctr">
              <a:buNone/>
            </a:pP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마지막 한 개의 층은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Sigmoid </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활성화 함수 사용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a:t>
            </a:r>
          </a:p>
          <a:p>
            <a:pPr marL="0" indent="0" algn="ctr">
              <a:buNone/>
            </a:pP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손실 함수 로는 </a:t>
            </a:r>
            <a:r>
              <a:rPr lang="en-US" altLang="ko-KR" sz="12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binary_crossentropy</a:t>
            </a:r>
          </a:p>
          <a:p>
            <a:pPr marL="0" indent="0" algn="ctr">
              <a:buNone/>
            </a:pP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옵티마이저로는 </a:t>
            </a:r>
            <a:r>
              <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RSMProp </a:t>
            </a:r>
            <a:r>
              <a:rPr lang="ko-KR" altLang="en-US"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rPr>
              <a:t>사용</a:t>
            </a:r>
            <a:endParaRPr lang="en-US" altLang="ko-KR" sz="1200" b="1" spc="-122" dirty="0">
              <a:ln>
                <a:solidFill>
                  <a:schemeClr val="accent1">
                    <a:alpha val="0"/>
                  </a:schemeClr>
                </a:solidFill>
              </a:ln>
              <a:solidFill>
                <a:schemeClr val="tx1">
                  <a:lumMod val="95000"/>
                  <a:lumOff val="5000"/>
                </a:schemeClr>
              </a:solidFill>
              <a:latin typeface="나눔바른고딕" panose="020B0603020101020101" pitchFamily="50" charset="-127"/>
              <a:ea typeface="나눔바른고딕" panose="020B0603020101020101" pitchFamily="50" charset="-127"/>
            </a:endParaRPr>
          </a:p>
        </p:txBody>
      </p:sp>
      <p:sp>
        <p:nvSpPr>
          <p:cNvPr id="28" name="부제목 2">
            <a:extLst>
              <a:ext uri="{FF2B5EF4-FFF2-40B4-BE49-F238E27FC236}">
                <a16:creationId xmlns:a16="http://schemas.microsoft.com/office/drawing/2014/main" id="{05CC33DC-C4C1-4204-A8CD-C66363D0851E}"/>
              </a:ext>
            </a:extLst>
          </p:cNvPr>
          <p:cNvSpPr txBox="1">
            <a:spLocks/>
          </p:cNvSpPr>
          <p:nvPr/>
        </p:nvSpPr>
        <p:spPr>
          <a:xfrm>
            <a:off x="2191466" y="1810916"/>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30" name="부제목 2">
            <a:extLst>
              <a:ext uri="{FF2B5EF4-FFF2-40B4-BE49-F238E27FC236}">
                <a16:creationId xmlns:a16="http://schemas.microsoft.com/office/drawing/2014/main" id="{0DC96558-BF7C-486F-A2C2-7AD50631D829}"/>
              </a:ext>
            </a:extLst>
          </p:cNvPr>
          <p:cNvSpPr txBox="1">
            <a:spLocks/>
          </p:cNvSpPr>
          <p:nvPr/>
        </p:nvSpPr>
        <p:spPr>
          <a:xfrm>
            <a:off x="3746722" y="1796096"/>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31" name="부제목 2">
            <a:extLst>
              <a:ext uri="{FF2B5EF4-FFF2-40B4-BE49-F238E27FC236}">
                <a16:creationId xmlns:a16="http://schemas.microsoft.com/office/drawing/2014/main" id="{76E8AC01-6181-4813-BC4C-E46F3BA91EEF}"/>
              </a:ext>
            </a:extLst>
          </p:cNvPr>
          <p:cNvSpPr txBox="1">
            <a:spLocks/>
          </p:cNvSpPr>
          <p:nvPr/>
        </p:nvSpPr>
        <p:spPr>
          <a:xfrm>
            <a:off x="5549809" y="1796096"/>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32" name="부제목 2">
            <a:extLst>
              <a:ext uri="{FF2B5EF4-FFF2-40B4-BE49-F238E27FC236}">
                <a16:creationId xmlns:a16="http://schemas.microsoft.com/office/drawing/2014/main" id="{8EA26F2A-7E1D-4BFC-B0E5-8209E5547A90}"/>
              </a:ext>
            </a:extLst>
          </p:cNvPr>
          <p:cNvSpPr txBox="1">
            <a:spLocks/>
          </p:cNvSpPr>
          <p:nvPr/>
        </p:nvSpPr>
        <p:spPr>
          <a:xfrm>
            <a:off x="7810186" y="1805240"/>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33" name="부제목 2">
            <a:extLst>
              <a:ext uri="{FF2B5EF4-FFF2-40B4-BE49-F238E27FC236}">
                <a16:creationId xmlns:a16="http://schemas.microsoft.com/office/drawing/2014/main" id="{EDE39BCC-6C7B-42DC-B9E1-02C4CF3417E6}"/>
              </a:ext>
            </a:extLst>
          </p:cNvPr>
          <p:cNvSpPr txBox="1">
            <a:spLocks/>
          </p:cNvSpPr>
          <p:nvPr/>
        </p:nvSpPr>
        <p:spPr>
          <a:xfrm>
            <a:off x="9581815" y="1805240"/>
            <a:ext cx="26039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sp>
        <p:nvSpPr>
          <p:cNvPr id="35" name="부제목 2">
            <a:extLst>
              <a:ext uri="{FF2B5EF4-FFF2-40B4-BE49-F238E27FC236}">
                <a16:creationId xmlns:a16="http://schemas.microsoft.com/office/drawing/2014/main" id="{E898E5BE-AC84-4FC9-B599-EADFC637CEED}"/>
              </a:ext>
            </a:extLst>
          </p:cNvPr>
          <p:cNvSpPr txBox="1">
            <a:spLocks/>
          </p:cNvSpPr>
          <p:nvPr/>
        </p:nvSpPr>
        <p:spPr>
          <a:xfrm>
            <a:off x="10080717" y="2573146"/>
            <a:ext cx="1107676" cy="103489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0 .0~ 0.25  :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부정</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just">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0.25 ~ 0.5  :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약한 부정</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just">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0.5 ~ 0.75  :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약한 긍정</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lgn="just">
              <a:buNone/>
            </a:pPr>
            <a:r>
              <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0.75 ~ 1.0 :  </a:t>
            </a:r>
            <a:r>
              <a:rPr lang="ko-KR" altLang="en-US"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긍정</a:t>
            </a:r>
            <a:endParaRPr lang="en-US" altLang="ko-KR" sz="1000"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cxnSp>
        <p:nvCxnSpPr>
          <p:cNvPr id="7" name="직선 연결선 6">
            <a:extLst>
              <a:ext uri="{FF2B5EF4-FFF2-40B4-BE49-F238E27FC236}">
                <a16:creationId xmlns:a16="http://schemas.microsoft.com/office/drawing/2014/main" id="{93F80FBE-9FF8-49BA-98E7-07643F103EF2}"/>
              </a:ext>
            </a:extLst>
          </p:cNvPr>
          <p:cNvCxnSpPr>
            <a:cxnSpLocks/>
          </p:cNvCxnSpPr>
          <p:nvPr/>
        </p:nvCxnSpPr>
        <p:spPr>
          <a:xfrm flipV="1">
            <a:off x="5391846" y="3673939"/>
            <a:ext cx="402008" cy="457545"/>
          </a:xfrm>
          <a:prstGeom prst="line">
            <a:avLst/>
          </a:prstGeom>
          <a:ln w="19050">
            <a:solidFill>
              <a:srgbClr val="46ACA1"/>
            </a:solidFill>
            <a:prstDash val="sysDash"/>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9E80D443-CF41-495B-A1EA-E8B8DC9EB073}"/>
              </a:ext>
            </a:extLst>
          </p:cNvPr>
          <p:cNvGrpSpPr/>
          <p:nvPr/>
        </p:nvGrpSpPr>
        <p:grpSpPr>
          <a:xfrm>
            <a:off x="3437303" y="4139511"/>
            <a:ext cx="2356551" cy="2236820"/>
            <a:chOff x="3437303" y="4139511"/>
            <a:chExt cx="2356551" cy="2236820"/>
          </a:xfrm>
        </p:grpSpPr>
        <p:pic>
          <p:nvPicPr>
            <p:cNvPr id="3" name="그림 2">
              <a:extLst>
                <a:ext uri="{FF2B5EF4-FFF2-40B4-BE49-F238E27FC236}">
                  <a16:creationId xmlns:a16="http://schemas.microsoft.com/office/drawing/2014/main" id="{152E0BFA-A113-4F6B-9927-781863B14B76}"/>
                </a:ext>
              </a:extLst>
            </p:cNvPr>
            <p:cNvPicPr>
              <a:picLocks noChangeAspect="1"/>
            </p:cNvPicPr>
            <p:nvPr/>
          </p:nvPicPr>
          <p:blipFill>
            <a:blip r:embed="rId4"/>
            <a:stretch>
              <a:fillRect/>
            </a:stretch>
          </p:blipFill>
          <p:spPr>
            <a:xfrm>
              <a:off x="3554336" y="4239485"/>
              <a:ext cx="2125669" cy="2093840"/>
            </a:xfrm>
            <a:prstGeom prst="rect">
              <a:avLst/>
            </a:prstGeom>
          </p:spPr>
        </p:pic>
        <p:sp>
          <p:nvSpPr>
            <p:cNvPr id="11" name="직사각형 10">
              <a:extLst>
                <a:ext uri="{FF2B5EF4-FFF2-40B4-BE49-F238E27FC236}">
                  <a16:creationId xmlns:a16="http://schemas.microsoft.com/office/drawing/2014/main" id="{BF73FBAE-5097-4B4C-A7DD-362735D79A51}"/>
                </a:ext>
              </a:extLst>
            </p:cNvPr>
            <p:cNvSpPr/>
            <p:nvPr/>
          </p:nvSpPr>
          <p:spPr>
            <a:xfrm>
              <a:off x="3437303" y="4139511"/>
              <a:ext cx="2356551" cy="2236820"/>
            </a:xfrm>
            <a:prstGeom prst="rect">
              <a:avLst/>
            </a:prstGeom>
            <a:noFill/>
            <a:ln w="28575">
              <a:solidFill>
                <a:srgbClr val="6B6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E67D75CA-2D70-496C-9571-6566D8F2F069}"/>
              </a:ext>
            </a:extLst>
          </p:cNvPr>
          <p:cNvGrpSpPr/>
          <p:nvPr/>
        </p:nvGrpSpPr>
        <p:grpSpPr>
          <a:xfrm>
            <a:off x="6329627" y="4372728"/>
            <a:ext cx="5147899" cy="1560602"/>
            <a:chOff x="6329627" y="4372728"/>
            <a:chExt cx="5147899" cy="1560602"/>
          </a:xfrm>
        </p:grpSpPr>
        <p:pic>
          <p:nvPicPr>
            <p:cNvPr id="36" name="그림 35">
              <a:extLst>
                <a:ext uri="{FF2B5EF4-FFF2-40B4-BE49-F238E27FC236}">
                  <a16:creationId xmlns:a16="http://schemas.microsoft.com/office/drawing/2014/main" id="{406C0DC2-1228-419B-B340-7734033C2779}"/>
                </a:ext>
              </a:extLst>
            </p:cNvPr>
            <p:cNvPicPr>
              <a:picLocks noChangeAspect="1"/>
            </p:cNvPicPr>
            <p:nvPr/>
          </p:nvPicPr>
          <p:blipFill>
            <a:blip r:embed="rId5"/>
            <a:stretch>
              <a:fillRect/>
            </a:stretch>
          </p:blipFill>
          <p:spPr>
            <a:xfrm>
              <a:off x="6329627" y="4395589"/>
              <a:ext cx="5147899" cy="1522500"/>
            </a:xfrm>
            <a:prstGeom prst="rect">
              <a:avLst/>
            </a:prstGeom>
          </p:spPr>
        </p:pic>
        <p:sp>
          <p:nvSpPr>
            <p:cNvPr id="41" name="직사각형 40">
              <a:extLst>
                <a:ext uri="{FF2B5EF4-FFF2-40B4-BE49-F238E27FC236}">
                  <a16:creationId xmlns:a16="http://schemas.microsoft.com/office/drawing/2014/main" id="{CD3D75D3-B933-4DBC-8053-40A0A3B8F658}"/>
                </a:ext>
              </a:extLst>
            </p:cNvPr>
            <p:cNvSpPr/>
            <p:nvPr/>
          </p:nvSpPr>
          <p:spPr>
            <a:xfrm>
              <a:off x="10945458" y="4372728"/>
              <a:ext cx="250555" cy="1535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0AF2806B-81CD-41E1-9011-90177710D85F}"/>
                </a:ext>
              </a:extLst>
            </p:cNvPr>
            <p:cNvSpPr/>
            <p:nvPr/>
          </p:nvSpPr>
          <p:spPr>
            <a:xfrm>
              <a:off x="8180553" y="4727037"/>
              <a:ext cx="250555" cy="1535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A03A0231-3EDB-4D60-B042-60A6E4C21C13}"/>
                </a:ext>
              </a:extLst>
            </p:cNvPr>
            <p:cNvSpPr/>
            <p:nvPr/>
          </p:nvSpPr>
          <p:spPr>
            <a:xfrm>
              <a:off x="8368948" y="4992374"/>
              <a:ext cx="363572" cy="13464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18865C05-B1D2-4EB7-98F8-73D6CB019BFB}"/>
                </a:ext>
              </a:extLst>
            </p:cNvPr>
            <p:cNvSpPr/>
            <p:nvPr/>
          </p:nvSpPr>
          <p:spPr>
            <a:xfrm>
              <a:off x="6521992" y="5257921"/>
              <a:ext cx="250555" cy="1535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CA954791-219B-4B56-838E-719E35425145}"/>
                </a:ext>
              </a:extLst>
            </p:cNvPr>
            <p:cNvSpPr/>
            <p:nvPr/>
          </p:nvSpPr>
          <p:spPr>
            <a:xfrm>
              <a:off x="8708535" y="5521654"/>
              <a:ext cx="250555" cy="1535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30595B38-B452-4884-AB56-213ACC6DD2A8}"/>
                </a:ext>
              </a:extLst>
            </p:cNvPr>
            <p:cNvSpPr/>
            <p:nvPr/>
          </p:nvSpPr>
          <p:spPr>
            <a:xfrm>
              <a:off x="9810718" y="5779777"/>
              <a:ext cx="250555" cy="1535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0" name="직선 연결선 49">
            <a:extLst>
              <a:ext uri="{FF2B5EF4-FFF2-40B4-BE49-F238E27FC236}">
                <a16:creationId xmlns:a16="http://schemas.microsoft.com/office/drawing/2014/main" id="{97D8E44C-A009-4D74-96EF-0818A0C01898}"/>
              </a:ext>
            </a:extLst>
          </p:cNvPr>
          <p:cNvCxnSpPr>
            <a:cxnSpLocks/>
          </p:cNvCxnSpPr>
          <p:nvPr/>
        </p:nvCxnSpPr>
        <p:spPr>
          <a:xfrm flipV="1">
            <a:off x="10518806" y="3581253"/>
            <a:ext cx="0" cy="739857"/>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부제목 2">
            <a:extLst>
              <a:ext uri="{FF2B5EF4-FFF2-40B4-BE49-F238E27FC236}">
                <a16:creationId xmlns:a16="http://schemas.microsoft.com/office/drawing/2014/main" id="{1F78C48B-AE56-4D75-A62D-805703F7DC04}"/>
              </a:ext>
            </a:extLst>
          </p:cNvPr>
          <p:cNvSpPr txBox="1">
            <a:spLocks/>
          </p:cNvSpPr>
          <p:nvPr/>
        </p:nvSpPr>
        <p:spPr>
          <a:xfrm>
            <a:off x="8708535" y="550761"/>
            <a:ext cx="1081065" cy="37702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감정 분석</a:t>
            </a:r>
            <a:endPar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28454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par>
                                <p:cTn id="8" presetID="42" presetClass="path" presetSubtype="0" accel="50000" decel="50000" fill="hold" nodeType="withEffect">
                                  <p:stCondLst>
                                    <p:cond delay="0"/>
                                  </p:stCondLst>
                                  <p:childTnLst>
                                    <p:animMotion origin="layout" path="M 3.75E-6 3.33333E-6 L 0.07695 -0.00417 " pathEditMode="relative" rAng="0" ptsTypes="AA">
                                      <p:cBhvr>
                                        <p:cTn id="9" dur="1000" fill="hold"/>
                                        <p:tgtEl>
                                          <p:spTgt spid="43"/>
                                        </p:tgtEl>
                                        <p:attrNameLst>
                                          <p:attrName>ppt_x</p:attrName>
                                          <p:attrName>ppt_y</p:attrName>
                                        </p:attrNameLst>
                                      </p:cBhvr>
                                      <p:rCtr x="3841" y="-20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426113" cy="461665"/>
          </a:xfrm>
          <a:prstGeom prst="rect">
            <a:avLst/>
          </a:prstGeom>
        </p:spPr>
        <p:txBody>
          <a:bodyPr wrap="none">
            <a:spAutoFit/>
          </a:bodyPr>
          <a:lstStyle/>
          <a:p>
            <a:r>
              <a:rPr lang="en-US" altLang="ko-KR" sz="2400" dirty="0">
                <a:solidFill>
                  <a:srgbClr val="46ACA1"/>
                </a:solidFill>
                <a:latin typeface="나눔바른고딕" panose="020B0603020101020101" pitchFamily="50" charset="-127"/>
                <a:ea typeface="나눔바른고딕" panose="020B0603020101020101" pitchFamily="50" charset="-127"/>
              </a:rPr>
              <a:t>Part 02</a:t>
            </a:r>
            <a:r>
              <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400" dirty="0">
                <a:solidFill>
                  <a:prstClr val="black">
                    <a:lumMod val="75000"/>
                    <a:lumOff val="25000"/>
                  </a:prstClr>
                </a:solidFill>
                <a:latin typeface="나눔바른고딕" panose="020B0603020101020101" pitchFamily="50" charset="-127"/>
                <a:ea typeface="나눔바른고딕" panose="020B0603020101020101" pitchFamily="50" charset="-127"/>
              </a:rPr>
              <a:t>진행 과정</a:t>
            </a:r>
            <a:endParaRPr lang="en-US" altLang="ko-KR" sz="24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972000"/>
            <a:ext cx="2736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C2758EA9-0FDD-4641-9DC3-7A1AC095E4C7}"/>
              </a:ext>
            </a:extLst>
          </p:cNvPr>
          <p:cNvSpPr/>
          <p:nvPr/>
        </p:nvSpPr>
        <p:spPr>
          <a:xfrm flipV="1">
            <a:off x="4104000" y="949140"/>
            <a:ext cx="7200000" cy="45719"/>
          </a:xfrm>
          <a:prstGeom prst="rect">
            <a:avLst/>
          </a:prstGeom>
          <a:gradFill flip="none" rotWithShape="1">
            <a:gsLst>
              <a:gs pos="8000">
                <a:srgbClr val="B0DED9"/>
              </a:gs>
              <a:gs pos="4000">
                <a:srgbClr val="8BA783"/>
              </a:gs>
              <a:gs pos="3000">
                <a:srgbClr val="5C6865"/>
              </a:gs>
              <a:gs pos="0">
                <a:srgbClr val="495355"/>
              </a:gs>
              <a:gs pos="0">
                <a:srgbClr val="222A35"/>
              </a:gs>
              <a:gs pos="100000">
                <a:srgbClr val="46ACA1"/>
              </a:gs>
            </a:gsLst>
            <a:lin ang="108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rgbClr val="78CD6D"/>
              </a:solidFill>
            </a:endParaRPr>
          </a:p>
        </p:txBody>
      </p:sp>
      <p:sp>
        <p:nvSpPr>
          <p:cNvPr id="25" name="부제목 2">
            <a:extLst>
              <a:ext uri="{FF2B5EF4-FFF2-40B4-BE49-F238E27FC236}">
                <a16:creationId xmlns:a16="http://schemas.microsoft.com/office/drawing/2014/main" id="{0DB107AF-D82A-4529-AB89-3657D518EC33}"/>
              </a:ext>
            </a:extLst>
          </p:cNvPr>
          <p:cNvSpPr txBox="1">
            <a:spLocks/>
          </p:cNvSpPr>
          <p:nvPr/>
        </p:nvSpPr>
        <p:spPr>
          <a:xfrm>
            <a:off x="4160219" y="603522"/>
            <a:ext cx="932371"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수집</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29" name="부제목 2">
            <a:extLst>
              <a:ext uri="{FF2B5EF4-FFF2-40B4-BE49-F238E27FC236}">
                <a16:creationId xmlns:a16="http://schemas.microsoft.com/office/drawing/2014/main" id="{6C0065D4-9F66-4C8A-8BE4-C65D8D1092A0}"/>
              </a:ext>
            </a:extLst>
          </p:cNvPr>
          <p:cNvSpPr txBox="1">
            <a:spLocks/>
          </p:cNvSpPr>
          <p:nvPr/>
        </p:nvSpPr>
        <p:spPr>
          <a:xfrm>
            <a:off x="10183693" y="512036"/>
            <a:ext cx="1120307" cy="37702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웹 </a:t>
            </a:r>
            <a:r>
              <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UI </a:t>
            </a:r>
            <a:r>
              <a:rPr lang="ko-KR" altLang="en-US"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구현</a:t>
            </a:r>
            <a:endParaRPr lang="en-US" altLang="ko-KR" sz="20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34" name="부제목 2">
            <a:extLst>
              <a:ext uri="{FF2B5EF4-FFF2-40B4-BE49-F238E27FC236}">
                <a16:creationId xmlns:a16="http://schemas.microsoft.com/office/drawing/2014/main" id="{E47AF25F-B3C3-48BE-A5D8-73EBFC3F6221}"/>
              </a:ext>
            </a:extLst>
          </p:cNvPr>
          <p:cNvSpPr txBox="1">
            <a:spLocks/>
          </p:cNvSpPr>
          <p:nvPr/>
        </p:nvSpPr>
        <p:spPr>
          <a:xfrm>
            <a:off x="5957481" y="597444"/>
            <a:ext cx="1077026"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데이터 전처리</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nvGrpSpPr>
          <p:cNvPr id="43" name="그룹 42">
            <a:extLst>
              <a:ext uri="{FF2B5EF4-FFF2-40B4-BE49-F238E27FC236}">
                <a16:creationId xmlns:a16="http://schemas.microsoft.com/office/drawing/2014/main" id="{D2CE5574-6AA9-4CCD-9E11-CFB80E163BD6}"/>
              </a:ext>
            </a:extLst>
          </p:cNvPr>
          <p:cNvGrpSpPr/>
          <p:nvPr/>
        </p:nvGrpSpPr>
        <p:grpSpPr>
          <a:xfrm>
            <a:off x="9025312" y="829824"/>
            <a:ext cx="284350" cy="284350"/>
            <a:chOff x="4605711" y="840261"/>
            <a:chExt cx="284350" cy="284350"/>
          </a:xfrm>
        </p:grpSpPr>
        <p:sp>
          <p:nvSpPr>
            <p:cNvPr id="44" name="타원 43">
              <a:extLst>
                <a:ext uri="{FF2B5EF4-FFF2-40B4-BE49-F238E27FC236}">
                  <a16:creationId xmlns:a16="http://schemas.microsoft.com/office/drawing/2014/main" id="{A8E02BDB-1E36-4AB0-BAD2-63DE931578A2}"/>
                </a:ext>
              </a:extLst>
            </p:cNvPr>
            <p:cNvSpPr/>
            <p:nvPr/>
          </p:nvSpPr>
          <p:spPr>
            <a:xfrm>
              <a:off x="4605711" y="840261"/>
              <a:ext cx="284350" cy="284350"/>
            </a:xfrm>
            <a:prstGeom prst="ellips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DD4E02AF-C3C7-424E-B1DB-BBA2A1B8BD17}"/>
                </a:ext>
              </a:extLst>
            </p:cNvPr>
            <p:cNvSpPr/>
            <p:nvPr/>
          </p:nvSpPr>
          <p:spPr>
            <a:xfrm>
              <a:off x="4646778" y="881328"/>
              <a:ext cx="202217" cy="202217"/>
            </a:xfrm>
            <a:prstGeom prst="ellipse">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1" name="부제목 2">
            <a:extLst>
              <a:ext uri="{FF2B5EF4-FFF2-40B4-BE49-F238E27FC236}">
                <a16:creationId xmlns:a16="http://schemas.microsoft.com/office/drawing/2014/main" id="{7A0A6E80-2FA7-4795-854A-45B22598951C}"/>
              </a:ext>
            </a:extLst>
          </p:cNvPr>
          <p:cNvSpPr txBox="1">
            <a:spLocks/>
          </p:cNvSpPr>
          <p:nvPr/>
        </p:nvSpPr>
        <p:spPr>
          <a:xfrm>
            <a:off x="7885857" y="597444"/>
            <a:ext cx="1722074"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유사도 분석 </a:t>
            </a:r>
            <a:r>
              <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  </a:t>
            </a:r>
            <a:r>
              <a:rPr lang="ko-KR" altLang="en-US"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감정 분석</a:t>
            </a:r>
            <a:endParaRPr lang="en-US" altLang="ko-KR" sz="14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52" name="부제목 2">
            <a:extLst>
              <a:ext uri="{FF2B5EF4-FFF2-40B4-BE49-F238E27FC236}">
                <a16:creationId xmlns:a16="http://schemas.microsoft.com/office/drawing/2014/main" id="{1BE1A873-B4FB-4B50-B433-482AFC6DC614}"/>
              </a:ext>
            </a:extLst>
          </p:cNvPr>
          <p:cNvSpPr txBox="1">
            <a:spLocks/>
          </p:cNvSpPr>
          <p:nvPr/>
        </p:nvSpPr>
        <p:spPr>
          <a:xfrm>
            <a:off x="3481715" y="2161855"/>
            <a:ext cx="965072" cy="320088"/>
          </a:xfrm>
          <a:prstGeom prst="rect">
            <a:avLst/>
          </a:prstGeom>
          <a:ln>
            <a:noFill/>
          </a:ln>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rgbClr val="7030A0"/>
                </a:solidFill>
                <a:latin typeface="나눔바른고딕" panose="020B0603020101020101" pitchFamily="50" charset="-127"/>
                <a:ea typeface="나눔바른고딕" panose="020B0603020101020101" pitchFamily="50" charset="-127"/>
              </a:rPr>
              <a:t>Bootstrap</a:t>
            </a:r>
          </a:p>
        </p:txBody>
      </p:sp>
      <p:pic>
        <p:nvPicPr>
          <p:cNvPr id="53" name="Picture 6" descr="부트스트랩 Bootstrap 4 Grid 반응형 사이트 개념">
            <a:extLst>
              <a:ext uri="{FF2B5EF4-FFF2-40B4-BE49-F238E27FC236}">
                <a16:creationId xmlns:a16="http://schemas.microsoft.com/office/drawing/2014/main" id="{A9BB6888-77CE-4FBE-9143-73EE1236A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498" y="2077587"/>
            <a:ext cx="582466" cy="488624"/>
          </a:xfrm>
          <a:prstGeom prst="rect">
            <a:avLst/>
          </a:prstGeom>
          <a:noFill/>
          <a:extLst>
            <a:ext uri="{909E8E84-426E-40DD-AFC4-6F175D3DCCD1}">
              <a14:hiddenFill xmlns:a14="http://schemas.microsoft.com/office/drawing/2010/main">
                <a:solidFill>
                  <a:srgbClr val="FFFFFF"/>
                </a:solidFill>
              </a14:hiddenFill>
            </a:ext>
          </a:extLst>
        </p:spPr>
      </p:pic>
      <p:sp>
        <p:nvSpPr>
          <p:cNvPr id="54" name="부제목 2">
            <a:extLst>
              <a:ext uri="{FF2B5EF4-FFF2-40B4-BE49-F238E27FC236}">
                <a16:creationId xmlns:a16="http://schemas.microsoft.com/office/drawing/2014/main" id="{44189C8E-A54E-4CAE-9ED4-55A70F744B4F}"/>
              </a:ext>
            </a:extLst>
          </p:cNvPr>
          <p:cNvSpPr txBox="1">
            <a:spLocks/>
          </p:cNvSpPr>
          <p:nvPr/>
        </p:nvSpPr>
        <p:spPr>
          <a:xfrm>
            <a:off x="2761101" y="2842097"/>
            <a:ext cx="1912062"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HTML / JS / CSS / php</a:t>
            </a:r>
          </a:p>
        </p:txBody>
      </p:sp>
      <p:sp>
        <p:nvSpPr>
          <p:cNvPr id="55" name="부제목 2">
            <a:extLst>
              <a:ext uri="{FF2B5EF4-FFF2-40B4-BE49-F238E27FC236}">
                <a16:creationId xmlns:a16="http://schemas.microsoft.com/office/drawing/2014/main" id="{1B005AF5-F0B1-491C-B7C0-AC807C465836}"/>
              </a:ext>
            </a:extLst>
          </p:cNvPr>
          <p:cNvSpPr txBox="1">
            <a:spLocks/>
          </p:cNvSpPr>
          <p:nvPr/>
        </p:nvSpPr>
        <p:spPr>
          <a:xfrm>
            <a:off x="5092590" y="1845336"/>
            <a:ext cx="3711657" cy="101976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유사도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감정 분석 결과 통합 후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DB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연동</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반응형 웹을 구현하기 위해 부트스트랩 이용</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분석 내용을 시각화하기 위해 여러가지 차트 사용</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1527917A-A95E-470B-A96D-3BB9A43A1EA9}"/>
              </a:ext>
            </a:extLst>
          </p:cNvPr>
          <p:cNvPicPr>
            <a:picLocks noChangeAspect="1"/>
          </p:cNvPicPr>
          <p:nvPr/>
        </p:nvPicPr>
        <p:blipFill>
          <a:blip r:embed="rId5"/>
          <a:stretch>
            <a:fillRect/>
          </a:stretch>
        </p:blipFill>
        <p:spPr>
          <a:xfrm>
            <a:off x="658368" y="3628001"/>
            <a:ext cx="4518175" cy="2553736"/>
          </a:xfrm>
          <a:prstGeom prst="rect">
            <a:avLst/>
          </a:prstGeom>
        </p:spPr>
      </p:pic>
      <p:pic>
        <p:nvPicPr>
          <p:cNvPr id="9" name="그림 8">
            <a:extLst>
              <a:ext uri="{FF2B5EF4-FFF2-40B4-BE49-F238E27FC236}">
                <a16:creationId xmlns:a16="http://schemas.microsoft.com/office/drawing/2014/main" id="{32CEE74C-0412-4810-937E-4136431B6FB2}"/>
              </a:ext>
            </a:extLst>
          </p:cNvPr>
          <p:cNvPicPr>
            <a:picLocks noChangeAspect="1"/>
          </p:cNvPicPr>
          <p:nvPr/>
        </p:nvPicPr>
        <p:blipFill>
          <a:blip r:embed="rId6"/>
          <a:stretch>
            <a:fillRect/>
          </a:stretch>
        </p:blipFill>
        <p:spPr>
          <a:xfrm>
            <a:off x="5332686" y="4254647"/>
            <a:ext cx="3692626" cy="1943238"/>
          </a:xfrm>
          <a:prstGeom prst="rect">
            <a:avLst/>
          </a:prstGeom>
        </p:spPr>
      </p:pic>
      <p:sp>
        <p:nvSpPr>
          <p:cNvPr id="56" name="부제목 2">
            <a:extLst>
              <a:ext uri="{FF2B5EF4-FFF2-40B4-BE49-F238E27FC236}">
                <a16:creationId xmlns:a16="http://schemas.microsoft.com/office/drawing/2014/main" id="{57AF3C26-B58F-480F-B43D-8ACC7123D824}"/>
              </a:ext>
            </a:extLst>
          </p:cNvPr>
          <p:cNvSpPr txBox="1">
            <a:spLocks/>
          </p:cNvSpPr>
          <p:nvPr/>
        </p:nvSpPr>
        <p:spPr>
          <a:xfrm>
            <a:off x="3326480" y="1665164"/>
            <a:ext cx="781304"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MySQL</a:t>
            </a:r>
          </a:p>
        </p:txBody>
      </p:sp>
      <p:pic>
        <p:nvPicPr>
          <p:cNvPr id="12" name="그림 11">
            <a:extLst>
              <a:ext uri="{FF2B5EF4-FFF2-40B4-BE49-F238E27FC236}">
                <a16:creationId xmlns:a16="http://schemas.microsoft.com/office/drawing/2014/main" id="{30A212AC-32DC-4D20-ADC9-5F27D16B4DD6}"/>
              </a:ext>
            </a:extLst>
          </p:cNvPr>
          <p:cNvPicPr>
            <a:picLocks noChangeAspect="1"/>
          </p:cNvPicPr>
          <p:nvPr/>
        </p:nvPicPr>
        <p:blipFill>
          <a:blip r:embed="rId7"/>
          <a:stretch>
            <a:fillRect/>
          </a:stretch>
        </p:blipFill>
        <p:spPr>
          <a:xfrm>
            <a:off x="7153315" y="3272902"/>
            <a:ext cx="3857844" cy="1645074"/>
          </a:xfrm>
          <a:prstGeom prst="rect">
            <a:avLst/>
          </a:prstGeom>
        </p:spPr>
      </p:pic>
    </p:spTree>
    <p:extLst>
      <p:ext uri="{BB962C8B-B14F-4D97-AF65-F5344CB8AC3E}">
        <p14:creationId xmlns:p14="http://schemas.microsoft.com/office/powerpoint/2010/main" val="6185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3.33333E-6 L 0.12982 3.33333E-6 " pathEditMode="relative" rAng="0" ptsTypes="AA">
                                      <p:cBhvr>
                                        <p:cTn id="6" dur="1000" fill="hold"/>
                                        <p:tgtEl>
                                          <p:spTgt spid="43"/>
                                        </p:tgtEl>
                                        <p:attrNameLst>
                                          <p:attrName>ppt_x</p:attrName>
                                          <p:attrName>ppt_y</p:attrName>
                                        </p:attrNameLst>
                                      </p:cBhvr>
                                      <p:rCtr x="6484" y="0"/>
                                    </p:animMotion>
                                  </p:childTnLst>
                                </p:cTn>
                              </p:par>
                              <p:par>
                                <p:cTn id="7" presetID="10"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8409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유사도 분석 결과</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42CE0FD9-D169-47F2-93A6-74536944820A}"/>
              </a:ext>
            </a:extLst>
          </p:cNvPr>
          <p:cNvSpPr txBox="1"/>
          <p:nvPr/>
        </p:nvSpPr>
        <p:spPr>
          <a:xfrm>
            <a:off x="1500149" y="2225070"/>
            <a:ext cx="5868699" cy="600164"/>
          </a:xfrm>
          <a:prstGeom prst="rect">
            <a:avLst/>
          </a:prstGeom>
          <a:noFill/>
        </p:spPr>
        <p:txBody>
          <a:bodyPr wrap="square" rtlCol="0">
            <a:spAutoFit/>
          </a:bodyPr>
          <a:lstStyle/>
          <a:p>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이게임은</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솔직히 무</a:t>
            </a:r>
            <a:r>
              <a:rPr lang="ko-KR" altLang="en-US" sz="1100" dirty="0">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과금</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들이 하기에는 너무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빡센게임</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입니다</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다른 게임 플레이어 님들 애기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들업보니</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무</a:t>
            </a:r>
            <a:r>
              <a:rPr lang="ko-KR" altLang="en-US" sz="1100" dirty="0" err="1">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과금</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일때는</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부</a:t>
            </a:r>
            <a:r>
              <a:rPr lang="ko-KR" altLang="en-US" sz="1100" dirty="0" err="1">
                <a:solidFill>
                  <a:schemeClr val="tx1">
                    <a:lumMod val="85000"/>
                    <a:lumOff val="15000"/>
                  </a:schemeClr>
                </a:solidFill>
                <a:highlight>
                  <a:srgbClr val="FDBE00"/>
                </a:highlight>
                <a:latin typeface="나눔바른고딕" panose="020B0603020101020101" pitchFamily="50" charset="-127"/>
                <a:ea typeface="나눔바른고딕" panose="020B0603020101020101" pitchFamily="50" charset="-127"/>
              </a:rPr>
              <a:t>케릭</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들이</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대략 </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3-40 </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는 필요하다고 하더군요</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err="1">
                <a:solidFill>
                  <a:schemeClr val="tx1">
                    <a:lumMod val="85000"/>
                    <a:lumOff val="15000"/>
                  </a:schemeClr>
                </a:solidFill>
                <a:highlight>
                  <a:srgbClr val="B0DED9"/>
                </a:highlight>
                <a:latin typeface="나눔바른고딕" panose="020B0603020101020101" pitchFamily="50" charset="-127"/>
                <a:ea typeface="나눔바른고딕" panose="020B0603020101020101" pitchFamily="50" charset="-127"/>
              </a:rPr>
              <a:t>과금</a:t>
            </a:r>
            <a:r>
              <a:rPr lang="ko-KR" altLang="en-US" sz="1100" dirty="0" err="1">
                <a:solidFill>
                  <a:schemeClr val="tx1">
                    <a:lumMod val="85000"/>
                    <a:lumOff val="15000"/>
                  </a:schemeClr>
                </a:solidFill>
                <a:highlight>
                  <a:srgbClr val="FDBE00"/>
                </a:highlight>
                <a:latin typeface="나눔바른고딕" panose="020B0603020101020101" pitchFamily="50" charset="-127"/>
                <a:ea typeface="나눔바른고딕" panose="020B0603020101020101" pitchFamily="50" charset="-127"/>
              </a:rPr>
              <a:t>캐릭</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은</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쓰는거에</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비해 작물로 받는 횟수가 작다 그러고</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그냥 농작물 키우는 맛에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해보는것만</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추천 드립니다</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endPar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7" name="사각형: 둥근 모서리 6">
            <a:extLst>
              <a:ext uri="{FF2B5EF4-FFF2-40B4-BE49-F238E27FC236}">
                <a16:creationId xmlns:a16="http://schemas.microsoft.com/office/drawing/2014/main" id="{3AE49A81-E3F6-47D7-95B1-9008E2401FC7}"/>
              </a:ext>
            </a:extLst>
          </p:cNvPr>
          <p:cNvSpPr/>
          <p:nvPr/>
        </p:nvSpPr>
        <p:spPr>
          <a:xfrm>
            <a:off x="1382915" y="2039454"/>
            <a:ext cx="6103170" cy="1007333"/>
          </a:xfrm>
          <a:prstGeom prst="roundRect">
            <a:avLst/>
          </a:prstGeom>
          <a:noFill/>
          <a:ln w="19050">
            <a:solidFill>
              <a:srgbClr val="46AC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AB394E3-A60F-46A4-AA82-884EC42DE8DD}"/>
              </a:ext>
            </a:extLst>
          </p:cNvPr>
          <p:cNvSpPr txBox="1"/>
          <p:nvPr/>
        </p:nvSpPr>
        <p:spPr>
          <a:xfrm>
            <a:off x="8397252" y="1988631"/>
            <a:ext cx="2037842" cy="1277273"/>
          </a:xfrm>
          <a:prstGeom prst="rect">
            <a:avLst/>
          </a:prstGeom>
          <a:noFill/>
        </p:spPr>
        <p:txBody>
          <a:bodyPr wrap="square" rtlCol="0">
            <a:spAutoFit/>
          </a:bodyPr>
          <a:lstStyle/>
          <a:p>
            <a:r>
              <a:rPr lang="ko-KR" altLang="en-US" sz="1100" dirty="0">
                <a:latin typeface="나눔바른고딕" panose="020B0603020101020101" pitchFamily="50" charset="-127"/>
                <a:ea typeface="나눔바른고딕" panose="020B0603020101020101" pitchFamily="50" charset="-127"/>
              </a:rPr>
              <a:t>광고 </a:t>
            </a:r>
            <a:r>
              <a:rPr lang="en-US" altLang="ko-KR" sz="1100" dirty="0">
                <a:latin typeface="나눔바른고딕" panose="020B0603020101020101" pitchFamily="50" charset="-127"/>
                <a:ea typeface="나눔바른고딕" panose="020B0603020101020101" pitchFamily="50" charset="-127"/>
              </a:rPr>
              <a:t>– [0.08023912]</a:t>
            </a:r>
          </a:p>
          <a:p>
            <a:r>
              <a:rPr lang="ko-KR" altLang="en-US" sz="1100" dirty="0">
                <a:highlight>
                  <a:srgbClr val="B0DED9"/>
                </a:highlight>
                <a:latin typeface="나눔바른고딕" panose="020B0603020101020101" pitchFamily="50" charset="-127"/>
                <a:ea typeface="나눔바른고딕" panose="020B0603020101020101" pitchFamily="50" charset="-127"/>
              </a:rPr>
              <a:t>현질 </a:t>
            </a:r>
            <a:r>
              <a:rPr lang="en-US" altLang="ko-KR" sz="1100" dirty="0">
                <a:highlight>
                  <a:srgbClr val="B0DED9"/>
                </a:highlight>
                <a:latin typeface="나눔바른고딕" panose="020B0603020101020101" pitchFamily="50" charset="-127"/>
                <a:ea typeface="나눔바른고딕" panose="020B0603020101020101" pitchFamily="50" charset="-127"/>
              </a:rPr>
              <a:t>– [0.63321323]</a:t>
            </a:r>
          </a:p>
          <a:p>
            <a:r>
              <a:rPr lang="ko-KR" altLang="en-US" sz="1100" dirty="0">
                <a:latin typeface="나눔바른고딕" panose="020B0603020101020101" pitchFamily="50" charset="-127"/>
                <a:ea typeface="나눔바른고딕" panose="020B0603020101020101" pitchFamily="50" charset="-127"/>
              </a:rPr>
              <a:t>환불 </a:t>
            </a:r>
            <a:r>
              <a:rPr lang="en-US" altLang="ko-KR" sz="1100" dirty="0">
                <a:latin typeface="나눔바른고딕" panose="020B0603020101020101" pitchFamily="50" charset="-127"/>
                <a:ea typeface="나눔바른고딕" panose="020B0603020101020101" pitchFamily="50" charset="-127"/>
              </a:rPr>
              <a:t>– [0.07731229]	</a:t>
            </a:r>
          </a:p>
          <a:p>
            <a:r>
              <a:rPr lang="en-US" altLang="ko-KR" sz="1100" dirty="0">
                <a:latin typeface="나눔바른고딕" panose="020B0603020101020101" pitchFamily="50" charset="-127"/>
                <a:ea typeface="나눔바른고딕" panose="020B0603020101020101" pitchFamily="50" charset="-127"/>
              </a:rPr>
              <a:t>…</a:t>
            </a:r>
          </a:p>
          <a:p>
            <a:r>
              <a:rPr lang="ko-KR" altLang="en-US" sz="1100" dirty="0">
                <a:latin typeface="나눔바른고딕" panose="020B0603020101020101" pitchFamily="50" charset="-127"/>
                <a:ea typeface="나눔바른고딕" panose="020B0603020101020101" pitchFamily="50" charset="-127"/>
              </a:rPr>
              <a:t>서버 </a:t>
            </a:r>
            <a:r>
              <a:rPr lang="en-US" altLang="ko-KR" sz="1100" dirty="0">
                <a:latin typeface="나눔바른고딕" panose="020B0603020101020101" pitchFamily="50" charset="-127"/>
                <a:ea typeface="나눔바른고딕" panose="020B0603020101020101" pitchFamily="50" charset="-127"/>
              </a:rPr>
              <a:t>- [0.04376041]</a:t>
            </a:r>
          </a:p>
          <a:p>
            <a:r>
              <a:rPr lang="ko-KR" altLang="en-US" sz="1100" dirty="0">
                <a:highlight>
                  <a:srgbClr val="FDBE00"/>
                </a:highlight>
                <a:latin typeface="나눔바른고딕" panose="020B0603020101020101" pitchFamily="50" charset="-127"/>
                <a:ea typeface="나눔바른고딕" panose="020B0603020101020101" pitchFamily="50" charset="-127"/>
              </a:rPr>
              <a:t>캐릭터 </a:t>
            </a:r>
            <a:r>
              <a:rPr lang="en-US" altLang="ko-KR" sz="1100" dirty="0">
                <a:highlight>
                  <a:srgbClr val="FDBE00"/>
                </a:highlight>
                <a:latin typeface="나눔바른고딕" panose="020B0603020101020101" pitchFamily="50" charset="-127"/>
                <a:ea typeface="나눔바른고딕" panose="020B0603020101020101" pitchFamily="50" charset="-127"/>
              </a:rPr>
              <a:t>– [0.59091232]</a:t>
            </a:r>
          </a:p>
          <a:p>
            <a:r>
              <a:rPr lang="ko-KR" altLang="en-US" sz="1100" dirty="0">
                <a:latin typeface="나눔바른고딕" panose="020B0603020101020101" pitchFamily="50" charset="-127"/>
                <a:ea typeface="나눔바른고딕" panose="020B0603020101020101" pitchFamily="50" charset="-127"/>
              </a:rPr>
              <a:t>설치 </a:t>
            </a:r>
            <a:r>
              <a:rPr lang="en-US" altLang="ko-KR" sz="1100" dirty="0">
                <a:latin typeface="나눔바른고딕" panose="020B0603020101020101" pitchFamily="50" charset="-127"/>
                <a:ea typeface="나눔바른고딕" panose="020B0603020101020101" pitchFamily="50" charset="-127"/>
              </a:rPr>
              <a:t>– [0.13059322]</a:t>
            </a:r>
            <a:endParaRPr lang="ko-KR" altLang="en-US" sz="1100" dirty="0">
              <a:latin typeface="나눔바른고딕" panose="020B0603020101020101" pitchFamily="50" charset="-127"/>
              <a:ea typeface="나눔바른고딕" panose="020B0603020101020101" pitchFamily="50" charset="-127"/>
            </a:endParaRPr>
          </a:p>
        </p:txBody>
      </p:sp>
      <p:sp>
        <p:nvSpPr>
          <p:cNvPr id="12" name="이등변 삼각형 11">
            <a:extLst>
              <a:ext uri="{FF2B5EF4-FFF2-40B4-BE49-F238E27FC236}">
                <a16:creationId xmlns:a16="http://schemas.microsoft.com/office/drawing/2014/main" id="{62BD5CCE-0189-4C4D-8B4E-FDE44F29DE3B}"/>
              </a:ext>
            </a:extLst>
          </p:cNvPr>
          <p:cNvSpPr/>
          <p:nvPr/>
        </p:nvSpPr>
        <p:spPr>
          <a:xfrm rot="5400000">
            <a:off x="7870917" y="2438511"/>
            <a:ext cx="331116" cy="285445"/>
          </a:xfrm>
          <a:prstGeom prst="triangl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사각형: 둥근 모서리 26">
            <a:extLst>
              <a:ext uri="{FF2B5EF4-FFF2-40B4-BE49-F238E27FC236}">
                <a16:creationId xmlns:a16="http://schemas.microsoft.com/office/drawing/2014/main" id="{479F5208-DABC-4854-A867-EFB1BA0E09C4}"/>
              </a:ext>
            </a:extLst>
          </p:cNvPr>
          <p:cNvSpPr/>
          <p:nvPr/>
        </p:nvSpPr>
        <p:spPr>
          <a:xfrm>
            <a:off x="4252713" y="3564890"/>
            <a:ext cx="5727781" cy="1010712"/>
          </a:xfrm>
          <a:prstGeom prst="roundRect">
            <a:avLst/>
          </a:prstGeom>
          <a:noFill/>
          <a:ln w="19050">
            <a:solidFill>
              <a:srgbClr val="46AC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4E3437F6-5C7D-4578-86B8-E774E18BEB9B}"/>
              </a:ext>
            </a:extLst>
          </p:cNvPr>
          <p:cNvSpPr txBox="1"/>
          <p:nvPr/>
        </p:nvSpPr>
        <p:spPr>
          <a:xfrm>
            <a:off x="4407426" y="3751216"/>
            <a:ext cx="5418357" cy="600164"/>
          </a:xfrm>
          <a:prstGeom prst="rect">
            <a:avLst/>
          </a:prstGeom>
          <a:noFill/>
        </p:spPr>
        <p:txBody>
          <a:bodyPr wrap="square" rtlCol="0">
            <a:spAutoFit/>
          </a:bodyPr>
          <a:lstStyle/>
          <a:p>
            <a:r>
              <a:rPr lang="en-US" altLang="ko-KR" sz="1100" dirty="0">
                <a:solidFill>
                  <a:schemeClr val="tx1">
                    <a:lumMod val="85000"/>
                    <a:lumOff val="15000"/>
                  </a:schemeClr>
                </a:solidFill>
                <a:latin typeface="나눔스퀘어_ac" panose="020B0600000101010101" pitchFamily="50" charset="-127"/>
                <a:ea typeface="나눔스퀘어_ac" panose="020B0600000101010101" pitchFamily="50" charset="-127"/>
              </a:rPr>
              <a:t>“</a:t>
            </a:r>
            <a:r>
              <a:rPr lang="ko-KR" altLang="en-US" sz="1100" dirty="0" err="1">
                <a:solidFill>
                  <a:schemeClr val="tx1">
                    <a:lumMod val="85000"/>
                    <a:lumOff val="15000"/>
                  </a:schemeClr>
                </a:solidFill>
                <a:latin typeface="나눔스퀘어_ac" panose="020B0600000101010101" pitchFamily="50" charset="-127"/>
                <a:ea typeface="나눔스퀘어_ac" panose="020B0600000101010101" pitchFamily="50" charset="-127"/>
              </a:rPr>
              <a:t>재미있고레이씽을할때마다재미있는데휠을선택할때안돼서별</a:t>
            </a:r>
            <a:r>
              <a:rPr lang="en-US" altLang="ko-KR" sz="1100" dirty="0">
                <a:solidFill>
                  <a:schemeClr val="tx1">
                    <a:lumMod val="85000"/>
                    <a:lumOff val="15000"/>
                  </a:schemeClr>
                </a:solidFill>
                <a:latin typeface="나눔스퀘어_ac" panose="020B0600000101010101" pitchFamily="50" charset="-127"/>
                <a:ea typeface="나눔스퀘어_ac" panose="020B0600000101010101" pitchFamily="50" charset="-127"/>
              </a:rPr>
              <a:t>1</a:t>
            </a:r>
            <a:r>
              <a:rPr lang="ko-KR" altLang="en-US" sz="1100" dirty="0">
                <a:solidFill>
                  <a:schemeClr val="tx1">
                    <a:lumMod val="85000"/>
                    <a:lumOff val="15000"/>
                  </a:schemeClr>
                </a:solidFill>
                <a:latin typeface="나눔스퀘어_ac" panose="020B0600000101010101" pitchFamily="50" charset="-127"/>
                <a:ea typeface="나눔스퀘어_ac" panose="020B0600000101010101" pitchFamily="50" charset="-127"/>
              </a:rPr>
              <a:t>점을깍아었요ㅠㅠ그리고</a:t>
            </a:r>
            <a:r>
              <a:rPr lang="ko-KR" altLang="en-US" sz="1100" dirty="0">
                <a:solidFill>
                  <a:schemeClr val="tx1">
                    <a:lumMod val="85000"/>
                    <a:lumOff val="15000"/>
                  </a:schemeClr>
                </a:solidFill>
                <a:highlight>
                  <a:srgbClr val="C0C0C0"/>
                </a:highlight>
                <a:latin typeface="나눔스퀘어_ac" panose="020B0600000101010101" pitchFamily="50" charset="-127"/>
                <a:ea typeface="나눔스퀘어_ac" panose="020B0600000101010101" pitchFamily="50" charset="-127"/>
              </a:rPr>
              <a:t>와이파이</a:t>
            </a:r>
            <a:r>
              <a:rPr lang="ko-KR" altLang="en-US" sz="1100" dirty="0">
                <a:solidFill>
                  <a:schemeClr val="tx1">
                    <a:lumMod val="85000"/>
                    <a:lumOff val="15000"/>
                  </a:schemeClr>
                </a:solidFill>
                <a:latin typeface="나눔스퀘어_ac" panose="020B0600000101010101" pitchFamily="50" charset="-127"/>
                <a:ea typeface="나눔스퀘어_ac" panose="020B0600000101010101" pitchFamily="50" charset="-127"/>
              </a:rPr>
              <a:t>가터지는곳에서항상하는데</a:t>
            </a:r>
            <a:r>
              <a:rPr lang="ko-KR" altLang="en-US" sz="1100" dirty="0">
                <a:solidFill>
                  <a:schemeClr val="tx1">
                    <a:lumMod val="85000"/>
                    <a:lumOff val="15000"/>
                  </a:schemeClr>
                </a:solidFill>
                <a:highlight>
                  <a:srgbClr val="C0C0C0"/>
                </a:highlight>
                <a:latin typeface="나눔스퀘어_ac" panose="020B0600000101010101" pitchFamily="50" charset="-127"/>
                <a:ea typeface="나눔스퀘어_ac" panose="020B0600000101010101" pitchFamily="50" charset="-127"/>
              </a:rPr>
              <a:t>오프라인</a:t>
            </a:r>
            <a:r>
              <a:rPr lang="ko-KR" altLang="en-US" sz="1100" dirty="0">
                <a:solidFill>
                  <a:schemeClr val="tx1">
                    <a:lumMod val="85000"/>
                    <a:lumOff val="15000"/>
                  </a:schemeClr>
                </a:solidFill>
                <a:latin typeface="나눔스퀘어_ac" panose="020B0600000101010101" pitchFamily="50" charset="-127"/>
                <a:ea typeface="나눔스퀘어_ac" panose="020B0600000101010101" pitchFamily="50" charset="-127"/>
              </a:rPr>
              <a:t>이안돼다며서대기실가져요그래서조금짜증나니까이것좀고쳐주세요ㅠㅠ저도하고싶어요ㅠㅠ아무튼이게임추천합니다</a:t>
            </a:r>
            <a:r>
              <a:rPr lang="en-US" altLang="ko-KR" sz="1100" dirty="0">
                <a:solidFill>
                  <a:schemeClr val="tx1">
                    <a:lumMod val="85000"/>
                    <a:lumOff val="15000"/>
                  </a:schemeClr>
                </a:solidFill>
                <a:latin typeface="나눔스퀘어_ac" panose="020B0600000101010101" pitchFamily="50" charset="-127"/>
                <a:ea typeface="나눔스퀘어_ac" panose="020B0600000101010101" pitchFamily="50" charset="-127"/>
              </a:rPr>
              <a:t>!!”</a:t>
            </a:r>
            <a:endParaRPr lang="ko-KR" altLang="en-US" sz="1100" dirty="0">
              <a:solidFill>
                <a:schemeClr val="tx1">
                  <a:lumMod val="85000"/>
                  <a:lumOff val="15000"/>
                </a:schemeClr>
              </a:solidFill>
              <a:latin typeface="나눔스퀘어_ac" panose="020B0600000101010101" pitchFamily="50" charset="-127"/>
              <a:ea typeface="나눔스퀘어_ac" panose="020B0600000101010101" pitchFamily="50" charset="-127"/>
            </a:endParaRPr>
          </a:p>
        </p:txBody>
      </p:sp>
      <p:sp>
        <p:nvSpPr>
          <p:cNvPr id="29" name="TextBox 28">
            <a:extLst>
              <a:ext uri="{FF2B5EF4-FFF2-40B4-BE49-F238E27FC236}">
                <a16:creationId xmlns:a16="http://schemas.microsoft.com/office/drawing/2014/main" id="{06079081-207F-4B44-85B5-ED15C4E3A740}"/>
              </a:ext>
            </a:extLst>
          </p:cNvPr>
          <p:cNvSpPr txBox="1"/>
          <p:nvPr/>
        </p:nvSpPr>
        <p:spPr>
          <a:xfrm>
            <a:off x="1500149" y="3358802"/>
            <a:ext cx="1971550" cy="1277273"/>
          </a:xfrm>
          <a:prstGeom prst="rect">
            <a:avLst/>
          </a:prstGeom>
          <a:noFill/>
        </p:spPr>
        <p:txBody>
          <a:bodyPr wrap="square" rtlCol="0">
            <a:spAutoFit/>
          </a:bodyPr>
          <a:lstStyle/>
          <a:p>
            <a:r>
              <a:rPr lang="ko-KR" altLang="en-US" sz="1100" dirty="0">
                <a:latin typeface="나눔바른고딕" panose="020B0603020101020101" pitchFamily="50" charset="-127"/>
                <a:ea typeface="나눔바른고딕" panose="020B0603020101020101" pitchFamily="50" charset="-127"/>
              </a:rPr>
              <a:t>광고 </a:t>
            </a:r>
            <a:r>
              <a:rPr lang="en-US" altLang="ko-KR" sz="1100" dirty="0">
                <a:latin typeface="나눔바른고딕" panose="020B0603020101020101" pitchFamily="50" charset="-127"/>
                <a:ea typeface="나눔바른고딕" panose="020B0603020101020101" pitchFamily="50" charset="-127"/>
              </a:rPr>
              <a:t>– [0.09523528]</a:t>
            </a:r>
          </a:p>
          <a:p>
            <a:r>
              <a:rPr lang="ko-KR" altLang="en-US" sz="1100" dirty="0">
                <a:latin typeface="나눔바른고딕" panose="020B0603020101020101" pitchFamily="50" charset="-127"/>
                <a:ea typeface="나눔바른고딕" panose="020B0603020101020101" pitchFamily="50" charset="-127"/>
              </a:rPr>
              <a:t>현질 </a:t>
            </a:r>
            <a:r>
              <a:rPr lang="en-US" altLang="ko-KR" sz="1100" dirty="0">
                <a:latin typeface="나눔바른고딕" panose="020B0603020101020101" pitchFamily="50" charset="-127"/>
                <a:ea typeface="나눔바른고딕" panose="020B0603020101020101" pitchFamily="50" charset="-127"/>
              </a:rPr>
              <a:t>– [0.04368912]</a:t>
            </a:r>
          </a:p>
          <a:p>
            <a:r>
              <a:rPr lang="ko-KR" altLang="en-US" sz="1100" dirty="0">
                <a:latin typeface="나눔바른고딕" panose="020B0603020101020101" pitchFamily="50" charset="-127"/>
                <a:ea typeface="나눔바른고딕" panose="020B0603020101020101" pitchFamily="50" charset="-127"/>
              </a:rPr>
              <a:t>환불 </a:t>
            </a:r>
            <a:r>
              <a:rPr lang="en-US" altLang="ko-KR" sz="1100" dirty="0">
                <a:latin typeface="나눔바른고딕" panose="020B0603020101020101" pitchFamily="50" charset="-127"/>
                <a:ea typeface="나눔바른고딕" panose="020B0603020101020101" pitchFamily="50" charset="-127"/>
              </a:rPr>
              <a:t>– [0.07331224]</a:t>
            </a:r>
          </a:p>
          <a:p>
            <a:r>
              <a:rPr lang="en-US" altLang="ko-KR" sz="1100" dirty="0">
                <a:latin typeface="나눔바른고딕" panose="020B0603020101020101" pitchFamily="50" charset="-127"/>
                <a:ea typeface="나눔바른고딕" panose="020B0603020101020101" pitchFamily="50" charset="-127"/>
              </a:rPr>
              <a:t> …</a:t>
            </a:r>
          </a:p>
          <a:p>
            <a:r>
              <a:rPr lang="ko-KR" altLang="en-US" sz="1100" dirty="0">
                <a:latin typeface="나눔바른고딕" panose="020B0603020101020101" pitchFamily="50" charset="-127"/>
                <a:ea typeface="나눔바른고딕" panose="020B0603020101020101" pitchFamily="50" charset="-127"/>
              </a:rPr>
              <a:t>계정 </a:t>
            </a:r>
            <a:r>
              <a:rPr lang="en-US" altLang="ko-KR" sz="1100" dirty="0">
                <a:latin typeface="나눔바른고딕" panose="020B0603020101020101" pitchFamily="50" charset="-127"/>
                <a:ea typeface="나눔바른고딕" panose="020B0603020101020101" pitchFamily="50" charset="-127"/>
              </a:rPr>
              <a:t>- [0.06912462]</a:t>
            </a:r>
          </a:p>
          <a:p>
            <a:r>
              <a:rPr lang="ko-KR" altLang="en-US" sz="1100" dirty="0">
                <a:highlight>
                  <a:srgbClr val="C0C0C0"/>
                </a:highlight>
                <a:latin typeface="나눔바른고딕" panose="020B0603020101020101" pitchFamily="50" charset="-127"/>
                <a:ea typeface="나눔바른고딕" panose="020B0603020101020101" pitchFamily="50" charset="-127"/>
              </a:rPr>
              <a:t>네트워크 </a:t>
            </a:r>
            <a:r>
              <a:rPr lang="en-US" altLang="ko-KR" sz="1100" dirty="0">
                <a:highlight>
                  <a:srgbClr val="C0C0C0"/>
                </a:highlight>
                <a:latin typeface="나눔바른고딕" panose="020B0603020101020101" pitchFamily="50" charset="-127"/>
                <a:ea typeface="나눔바른고딕" panose="020B0603020101020101" pitchFamily="50" charset="-127"/>
              </a:rPr>
              <a:t>– [0.54032852]</a:t>
            </a:r>
          </a:p>
          <a:p>
            <a:r>
              <a:rPr lang="ko-KR" altLang="en-US" sz="1100" dirty="0">
                <a:latin typeface="나눔바른고딕" panose="020B0603020101020101" pitchFamily="50" charset="-127"/>
                <a:ea typeface="나눔바른고딕" panose="020B0603020101020101" pitchFamily="50" charset="-127"/>
              </a:rPr>
              <a:t>설치 </a:t>
            </a:r>
            <a:r>
              <a:rPr lang="en-US" altLang="ko-KR" sz="1100" dirty="0">
                <a:latin typeface="나눔바른고딕" panose="020B0603020101020101" pitchFamily="50" charset="-127"/>
                <a:ea typeface="나눔바른고딕" panose="020B0603020101020101" pitchFamily="50" charset="-127"/>
              </a:rPr>
              <a:t>– [0.17901342]</a:t>
            </a:r>
            <a:endParaRPr lang="ko-KR" altLang="en-US" sz="1100" dirty="0">
              <a:latin typeface="나눔바른고딕" panose="020B0603020101020101" pitchFamily="50" charset="-127"/>
              <a:ea typeface="나눔바른고딕" panose="020B0603020101020101" pitchFamily="50" charset="-127"/>
            </a:endParaRPr>
          </a:p>
        </p:txBody>
      </p:sp>
      <p:sp>
        <p:nvSpPr>
          <p:cNvPr id="30" name="이등변 삼각형 29">
            <a:extLst>
              <a:ext uri="{FF2B5EF4-FFF2-40B4-BE49-F238E27FC236}">
                <a16:creationId xmlns:a16="http://schemas.microsoft.com/office/drawing/2014/main" id="{403F1FC9-E92E-42C4-B832-384CEE306720}"/>
              </a:ext>
            </a:extLst>
          </p:cNvPr>
          <p:cNvSpPr/>
          <p:nvPr/>
        </p:nvSpPr>
        <p:spPr>
          <a:xfrm rot="16200000">
            <a:off x="3553926" y="3908576"/>
            <a:ext cx="331116" cy="285445"/>
          </a:xfrm>
          <a:prstGeom prst="triangl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사각형: 둥근 모서리 32">
            <a:extLst>
              <a:ext uri="{FF2B5EF4-FFF2-40B4-BE49-F238E27FC236}">
                <a16:creationId xmlns:a16="http://schemas.microsoft.com/office/drawing/2014/main" id="{4343A67C-0F56-4DD2-B958-203A38B905E9}"/>
              </a:ext>
            </a:extLst>
          </p:cNvPr>
          <p:cNvSpPr/>
          <p:nvPr/>
        </p:nvSpPr>
        <p:spPr>
          <a:xfrm>
            <a:off x="1382915" y="5088815"/>
            <a:ext cx="6103170" cy="932720"/>
          </a:xfrm>
          <a:prstGeom prst="roundRect">
            <a:avLst/>
          </a:prstGeom>
          <a:noFill/>
          <a:ln w="19050">
            <a:solidFill>
              <a:srgbClr val="46AC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F0F0F09-573B-449C-8D37-6754CAC1AB0C}"/>
              </a:ext>
            </a:extLst>
          </p:cNvPr>
          <p:cNvSpPr/>
          <p:nvPr/>
        </p:nvSpPr>
        <p:spPr>
          <a:xfrm rot="5400000">
            <a:off x="7870917" y="5404172"/>
            <a:ext cx="331116" cy="285445"/>
          </a:xfrm>
          <a:prstGeom prst="triangle">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B8DC75FB-1C96-4B0B-A5AD-BDA913CD6590}"/>
              </a:ext>
            </a:extLst>
          </p:cNvPr>
          <p:cNvSpPr txBox="1"/>
          <p:nvPr/>
        </p:nvSpPr>
        <p:spPr>
          <a:xfrm>
            <a:off x="1561854" y="5331450"/>
            <a:ext cx="5806994" cy="430887"/>
          </a:xfrm>
          <a:prstGeom prst="rect">
            <a:avLst/>
          </a:prstGeom>
          <a:noFill/>
        </p:spPr>
        <p:txBody>
          <a:bodyPr wrap="square" rtlCol="0">
            <a:spAutoFit/>
          </a:bodyPr>
          <a:lstStyle/>
          <a:p>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이고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젬있눈데</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100" dirty="0">
                <a:solidFill>
                  <a:schemeClr val="bg1"/>
                </a:solidFill>
                <a:highlight>
                  <a:srgbClr val="29655E"/>
                </a:highlight>
                <a:latin typeface="나눔바른고딕" panose="020B0603020101020101" pitchFamily="50" charset="-127"/>
                <a:ea typeface="나눔바른고딕" panose="020B0603020101020101" pitchFamily="50" charset="-127"/>
              </a:rPr>
              <a:t>어려워</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요 넘</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어려워서 못 해용 제발 </a:t>
            </a:r>
            <a:r>
              <a:rPr lang="ko-KR" altLang="en-US" sz="1100" dirty="0">
                <a:solidFill>
                  <a:schemeClr val="bg1"/>
                </a:solidFill>
                <a:highlight>
                  <a:srgbClr val="29655E"/>
                </a:highlight>
                <a:latin typeface="나눔바른고딕" panose="020B0603020101020101" pitchFamily="50" charset="-127"/>
                <a:ea typeface="나눔바른고딕" panose="020B0603020101020101" pitchFamily="50" charset="-127"/>
              </a:rPr>
              <a:t>어렵</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게 하고 싶으시면 모 레벨</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1,2...</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등등 레벨로 한 레벨에 </a:t>
            </a:r>
            <a:r>
              <a:rPr lang="ko-KR" altLang="en-US" sz="1100" dirty="0">
                <a:solidFill>
                  <a:schemeClr val="bg1"/>
                </a:solidFill>
                <a:highlight>
                  <a:srgbClr val="800000"/>
                </a:highlight>
                <a:latin typeface="나눔바른고딕" panose="020B0603020101020101" pitchFamily="50" charset="-127"/>
                <a:ea typeface="나눔바른고딕" panose="020B0603020101020101" pitchFamily="50" charset="-127"/>
              </a:rPr>
              <a:t>스테이지</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20</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까지로 이렇게 하시든지 아님 </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자채를</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 그냥 좀 안 </a:t>
            </a:r>
            <a:r>
              <a:rPr lang="ko-KR" altLang="en-US" sz="1100" dirty="0">
                <a:solidFill>
                  <a:schemeClr val="bg1"/>
                </a:solidFill>
                <a:highlight>
                  <a:srgbClr val="29655E"/>
                </a:highlight>
                <a:latin typeface="나눔바른고딕" panose="020B0603020101020101" pitchFamily="50" charset="-127"/>
                <a:ea typeface="나눔바른고딕" panose="020B0603020101020101" pitchFamily="50" charset="-127"/>
              </a:rPr>
              <a:t>어렵</a:t>
            </a:r>
            <a:r>
              <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rPr>
              <a:t>게 해주세용</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100" dirty="0" err="1">
                <a:solidFill>
                  <a:schemeClr val="tx1">
                    <a:lumMod val="85000"/>
                    <a:lumOff val="15000"/>
                  </a:schemeClr>
                </a:solidFill>
                <a:latin typeface="나눔바른고딕" panose="020B0603020101020101" pitchFamily="50" charset="-127"/>
                <a:ea typeface="나눔바른고딕" panose="020B0603020101020101" pitchFamily="50" charset="-127"/>
              </a:rPr>
              <a:t>부탁합니당</a:t>
            </a:r>
            <a:r>
              <a:rPr lang="en-US" altLang="ko-KR" sz="1100" dirty="0">
                <a:solidFill>
                  <a:schemeClr val="tx1">
                    <a:lumMod val="85000"/>
                    <a:lumOff val="15000"/>
                  </a:schemeClr>
                </a:solidFill>
                <a:latin typeface="나눔바른고딕" panose="020B0603020101020101" pitchFamily="50" charset="-127"/>
                <a:ea typeface="나눔바른고딕" panose="020B0603020101020101" pitchFamily="50" charset="-127"/>
              </a:rPr>
              <a:t>!!”</a:t>
            </a:r>
            <a:endParaRPr lang="ko-KR" altLang="en-US" sz="1100" dirty="0">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36" name="TextBox 35">
            <a:extLst>
              <a:ext uri="{FF2B5EF4-FFF2-40B4-BE49-F238E27FC236}">
                <a16:creationId xmlns:a16="http://schemas.microsoft.com/office/drawing/2014/main" id="{4D032C1B-161A-4F34-B0D6-B1579834A0F5}"/>
              </a:ext>
            </a:extLst>
          </p:cNvPr>
          <p:cNvSpPr txBox="1"/>
          <p:nvPr/>
        </p:nvSpPr>
        <p:spPr>
          <a:xfrm>
            <a:off x="8397252" y="4827243"/>
            <a:ext cx="2774950" cy="1277273"/>
          </a:xfrm>
          <a:prstGeom prst="rect">
            <a:avLst/>
          </a:prstGeom>
          <a:noFill/>
        </p:spPr>
        <p:txBody>
          <a:bodyPr wrap="square" rtlCol="0">
            <a:spAutoFit/>
          </a:bodyPr>
          <a:lstStyle/>
          <a:p>
            <a:r>
              <a:rPr lang="ko-KR" altLang="en-US" sz="1100" dirty="0">
                <a:latin typeface="나눔바른고딕" panose="020B0603020101020101" pitchFamily="50" charset="-127"/>
                <a:ea typeface="나눔바른고딕" panose="020B0603020101020101" pitchFamily="50" charset="-127"/>
              </a:rPr>
              <a:t>광고 </a:t>
            </a:r>
            <a:r>
              <a:rPr lang="en-US" altLang="ko-KR" sz="1100" dirty="0">
                <a:latin typeface="나눔바른고딕" panose="020B0603020101020101" pitchFamily="50" charset="-127"/>
                <a:ea typeface="나눔바른고딕" panose="020B0603020101020101" pitchFamily="50" charset="-127"/>
              </a:rPr>
              <a:t>– [0.04475102]</a:t>
            </a:r>
          </a:p>
          <a:p>
            <a:r>
              <a:rPr lang="ko-KR" altLang="en-US" sz="1100" dirty="0">
                <a:latin typeface="나눔바른고딕" panose="020B0603020101020101" pitchFamily="50" charset="-127"/>
                <a:ea typeface="나눔바른고딕" panose="020B0603020101020101" pitchFamily="50" charset="-127"/>
              </a:rPr>
              <a:t>현질 </a:t>
            </a:r>
            <a:r>
              <a:rPr lang="en-US" altLang="ko-KR" sz="1100" dirty="0">
                <a:latin typeface="나눔바른고딕" panose="020B0603020101020101" pitchFamily="50" charset="-127"/>
                <a:ea typeface="나눔바른고딕" panose="020B0603020101020101" pitchFamily="50" charset="-127"/>
              </a:rPr>
              <a:t>– [0.06927109]</a:t>
            </a:r>
          </a:p>
          <a:p>
            <a:r>
              <a:rPr lang="ko-KR" altLang="en-US" sz="1100" dirty="0">
                <a:latin typeface="나눔바른고딕" panose="020B0603020101020101" pitchFamily="50" charset="-127"/>
                <a:ea typeface="나눔바른고딕" panose="020B0603020101020101" pitchFamily="50" charset="-127"/>
              </a:rPr>
              <a:t>환불 </a:t>
            </a:r>
            <a:r>
              <a:rPr lang="en-US" altLang="ko-KR" sz="1100" dirty="0">
                <a:latin typeface="나눔바른고딕" panose="020B0603020101020101" pitchFamily="50" charset="-127"/>
                <a:ea typeface="나눔바른고딕" panose="020B0603020101020101" pitchFamily="50" charset="-127"/>
              </a:rPr>
              <a:t>– [0.06474096]	</a:t>
            </a:r>
          </a:p>
          <a:p>
            <a:r>
              <a:rPr lang="en-US" altLang="ko-KR" sz="1100" dirty="0">
                <a:latin typeface="나눔바른고딕" panose="020B0603020101020101" pitchFamily="50" charset="-127"/>
                <a:ea typeface="나눔바른고딕" panose="020B0603020101020101" pitchFamily="50" charset="-127"/>
              </a:rPr>
              <a:t> …</a:t>
            </a:r>
          </a:p>
          <a:p>
            <a:r>
              <a:rPr lang="ko-KR" altLang="en-US" sz="1100" dirty="0">
                <a:solidFill>
                  <a:schemeClr val="bg1"/>
                </a:solidFill>
                <a:highlight>
                  <a:srgbClr val="800000"/>
                </a:highlight>
                <a:latin typeface="나눔바른고딕" panose="020B0603020101020101" pitchFamily="50" charset="-127"/>
                <a:ea typeface="나눔바른고딕" panose="020B0603020101020101" pitchFamily="50" charset="-127"/>
              </a:rPr>
              <a:t>스테이지 </a:t>
            </a:r>
            <a:r>
              <a:rPr lang="en-US" altLang="ko-KR" sz="1100" dirty="0">
                <a:solidFill>
                  <a:schemeClr val="bg1"/>
                </a:solidFill>
                <a:highlight>
                  <a:srgbClr val="800000"/>
                </a:highlight>
                <a:latin typeface="나눔바른고딕" panose="020B0603020101020101" pitchFamily="50" charset="-127"/>
                <a:ea typeface="나눔바른고딕" panose="020B0603020101020101" pitchFamily="50" charset="-127"/>
              </a:rPr>
              <a:t>– [1.02396812]</a:t>
            </a:r>
          </a:p>
          <a:p>
            <a:r>
              <a:rPr lang="ko-KR" altLang="en-US" sz="1100" dirty="0">
                <a:solidFill>
                  <a:schemeClr val="bg1"/>
                </a:solidFill>
                <a:highlight>
                  <a:srgbClr val="29655E"/>
                </a:highlight>
                <a:latin typeface="나눔바른고딕" panose="020B0603020101020101" pitchFamily="50" charset="-127"/>
                <a:ea typeface="나눔바른고딕" panose="020B0603020101020101" pitchFamily="50" charset="-127"/>
              </a:rPr>
              <a:t>난이도 </a:t>
            </a:r>
            <a:r>
              <a:rPr lang="en-US" altLang="ko-KR" sz="1100" dirty="0">
                <a:solidFill>
                  <a:schemeClr val="bg1"/>
                </a:solidFill>
                <a:highlight>
                  <a:srgbClr val="29655E"/>
                </a:highlight>
                <a:latin typeface="나눔바른고딕" panose="020B0603020101020101" pitchFamily="50" charset="-127"/>
                <a:ea typeface="나눔바른고딕" panose="020B0603020101020101" pitchFamily="50" charset="-127"/>
              </a:rPr>
              <a:t>– [0.43112824]</a:t>
            </a:r>
          </a:p>
          <a:p>
            <a:r>
              <a:rPr lang="ko-KR" altLang="en-US" sz="1100" dirty="0">
                <a:latin typeface="나눔바른고딕" panose="020B0603020101020101" pitchFamily="50" charset="-127"/>
                <a:ea typeface="나눔바른고딕" panose="020B0603020101020101" pitchFamily="50" charset="-127"/>
              </a:rPr>
              <a:t>설치 </a:t>
            </a:r>
            <a:r>
              <a:rPr lang="en-US" altLang="ko-KR" sz="1100" dirty="0">
                <a:latin typeface="나눔바른고딕" panose="020B0603020101020101" pitchFamily="50" charset="-127"/>
                <a:ea typeface="나눔바른고딕" panose="020B0603020101020101" pitchFamily="50" charset="-127"/>
              </a:rPr>
              <a:t>– [0.08012592]</a:t>
            </a:r>
            <a:endParaRPr lang="ko-KR" altLang="en-US" sz="1100" dirty="0">
              <a:latin typeface="나눔바른고딕" panose="020B0603020101020101" pitchFamily="50" charset="-127"/>
              <a:ea typeface="나눔바른고딕" panose="020B0603020101020101" pitchFamily="50" charset="-127"/>
            </a:endParaRPr>
          </a:p>
        </p:txBody>
      </p:sp>
      <p:sp>
        <p:nvSpPr>
          <p:cNvPr id="3" name="직사각형 2">
            <a:extLst>
              <a:ext uri="{FF2B5EF4-FFF2-40B4-BE49-F238E27FC236}">
                <a16:creationId xmlns:a16="http://schemas.microsoft.com/office/drawing/2014/main" id="{D40155B0-24D5-4E71-BE23-33B4D71E069B}"/>
              </a:ext>
            </a:extLst>
          </p:cNvPr>
          <p:cNvSpPr/>
          <p:nvPr/>
        </p:nvSpPr>
        <p:spPr>
          <a:xfrm>
            <a:off x="1413395" y="1162386"/>
            <a:ext cx="3840923" cy="29998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accent6">
                    <a:lumMod val="50000"/>
                  </a:schemeClr>
                </a:solidFill>
                <a:latin typeface="나눔바른고딕" panose="020B0603020101020101" pitchFamily="50" charset="-127"/>
                <a:ea typeface="나눔바른고딕" panose="020B0603020101020101" pitchFamily="50" charset="-127"/>
              </a:rPr>
              <a:t>0.2</a:t>
            </a:r>
            <a:r>
              <a:rPr lang="ko-KR" altLang="en-US" sz="1200" b="1" dirty="0">
                <a:solidFill>
                  <a:schemeClr val="accent6">
                    <a:lumMod val="50000"/>
                  </a:schemeClr>
                </a:solidFill>
                <a:latin typeface="나눔바른고딕" panose="020B0603020101020101" pitchFamily="50" charset="-127"/>
                <a:ea typeface="나눔바른고딕" panose="020B0603020101020101" pitchFamily="50" charset="-127"/>
              </a:rPr>
              <a:t>가 넘는 값 중 가장 큰 값을 갖는 카테고리 </a:t>
            </a:r>
            <a:r>
              <a:rPr lang="en-US" altLang="ko-KR" sz="1200" b="1" dirty="0">
                <a:solidFill>
                  <a:schemeClr val="accent6">
                    <a:lumMod val="50000"/>
                  </a:schemeClr>
                </a:solidFill>
                <a:latin typeface="나눔바른고딕" panose="020B0603020101020101" pitchFamily="50" charset="-127"/>
                <a:ea typeface="나눔바른고딕" panose="020B0603020101020101" pitchFamily="50" charset="-127"/>
              </a:rPr>
              <a:t>3</a:t>
            </a:r>
            <a:r>
              <a:rPr lang="ko-KR" altLang="en-US" sz="1200" b="1" dirty="0">
                <a:solidFill>
                  <a:schemeClr val="accent6">
                    <a:lumMod val="50000"/>
                  </a:schemeClr>
                </a:solidFill>
                <a:latin typeface="나눔바른고딕" panose="020B0603020101020101" pitchFamily="50" charset="-127"/>
                <a:ea typeface="나눔바른고딕" panose="020B0603020101020101" pitchFamily="50" charset="-127"/>
              </a:rPr>
              <a:t>개 저장</a:t>
            </a:r>
          </a:p>
        </p:txBody>
      </p:sp>
    </p:spTree>
    <p:extLst>
      <p:ext uri="{BB962C8B-B14F-4D97-AF65-F5344CB8AC3E}">
        <p14:creationId xmlns:p14="http://schemas.microsoft.com/office/powerpoint/2010/main" val="672594530"/>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8409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유사도 분석 결과</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15" name="그룹 14">
            <a:extLst>
              <a:ext uri="{FF2B5EF4-FFF2-40B4-BE49-F238E27FC236}">
                <a16:creationId xmlns:a16="http://schemas.microsoft.com/office/drawing/2014/main" id="{279E0A98-ABE1-4A63-8923-30F899FACF31}"/>
              </a:ext>
            </a:extLst>
          </p:cNvPr>
          <p:cNvGrpSpPr/>
          <p:nvPr/>
        </p:nvGrpSpPr>
        <p:grpSpPr>
          <a:xfrm>
            <a:off x="1474488" y="1848108"/>
            <a:ext cx="8505825" cy="847725"/>
            <a:chOff x="1112179" y="2486823"/>
            <a:chExt cx="8505825" cy="847725"/>
          </a:xfrm>
        </p:grpSpPr>
        <p:pic>
          <p:nvPicPr>
            <p:cNvPr id="16" name="그림 15">
              <a:extLst>
                <a:ext uri="{FF2B5EF4-FFF2-40B4-BE49-F238E27FC236}">
                  <a16:creationId xmlns:a16="http://schemas.microsoft.com/office/drawing/2014/main" id="{D64BC4FA-1F93-491D-B2F5-626BBC9ADC8F}"/>
                </a:ext>
              </a:extLst>
            </p:cNvPr>
            <p:cNvPicPr>
              <a:picLocks noChangeAspect="1"/>
            </p:cNvPicPr>
            <p:nvPr/>
          </p:nvPicPr>
          <p:blipFill>
            <a:blip r:embed="rId4"/>
            <a:stretch>
              <a:fillRect/>
            </a:stretch>
          </p:blipFill>
          <p:spPr>
            <a:xfrm>
              <a:off x="1112179" y="2486823"/>
              <a:ext cx="8505825" cy="847725"/>
            </a:xfrm>
            <a:prstGeom prst="rect">
              <a:avLst/>
            </a:prstGeom>
          </p:spPr>
        </p:pic>
        <p:pic>
          <p:nvPicPr>
            <p:cNvPr id="17" name="그림 16">
              <a:extLst>
                <a:ext uri="{FF2B5EF4-FFF2-40B4-BE49-F238E27FC236}">
                  <a16:creationId xmlns:a16="http://schemas.microsoft.com/office/drawing/2014/main" id="{238618D4-57C8-4D5C-AE54-F29FABA81071}"/>
                </a:ext>
              </a:extLst>
            </p:cNvPr>
            <p:cNvPicPr>
              <a:picLocks noChangeAspect="1"/>
            </p:cNvPicPr>
            <p:nvPr/>
          </p:nvPicPr>
          <p:blipFill>
            <a:blip r:embed="rId5"/>
            <a:stretch>
              <a:fillRect/>
            </a:stretch>
          </p:blipFill>
          <p:spPr>
            <a:xfrm>
              <a:off x="1847850" y="2532064"/>
              <a:ext cx="971550" cy="152400"/>
            </a:xfrm>
            <a:prstGeom prst="rect">
              <a:avLst/>
            </a:prstGeom>
          </p:spPr>
        </p:pic>
      </p:grpSp>
      <p:sp>
        <p:nvSpPr>
          <p:cNvPr id="18" name="부제목 2">
            <a:extLst>
              <a:ext uri="{FF2B5EF4-FFF2-40B4-BE49-F238E27FC236}">
                <a16:creationId xmlns:a16="http://schemas.microsoft.com/office/drawing/2014/main" id="{DE6D9143-F4A1-4B39-96D6-B753B991B147}"/>
              </a:ext>
            </a:extLst>
          </p:cNvPr>
          <p:cNvSpPr txBox="1">
            <a:spLocks/>
          </p:cNvSpPr>
          <p:nvPr/>
        </p:nvSpPr>
        <p:spPr>
          <a:xfrm>
            <a:off x="1474488" y="1448490"/>
            <a:ext cx="3030958"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Train </a:t>
            </a: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데이터 </a:t>
            </a:r>
            <a:r>
              <a:rPr lang="en-US" altLang="ko-KR" sz="1400" b="1" spc="-122" dirty="0">
                <a:ln>
                  <a:solidFill>
                    <a:schemeClr val="accent1">
                      <a:alpha val="0"/>
                    </a:schemeClr>
                  </a:solidFill>
                </a:ln>
                <a:solidFill>
                  <a:srgbClr val="0070C0"/>
                </a:solidFill>
                <a:latin typeface="나눔바른고딕" panose="020B0603020101020101" pitchFamily="50" charset="-127"/>
                <a:ea typeface="나눔바른고딕" panose="020B0603020101020101" pitchFamily="50" charset="-127"/>
              </a:rPr>
              <a:t>238,343</a:t>
            </a:r>
            <a:r>
              <a:rPr lang="ko-KR" altLang="en-US" sz="1400" b="1" spc="-122" dirty="0">
                <a:ln>
                  <a:solidFill>
                    <a:schemeClr val="accent1">
                      <a:alpha val="0"/>
                    </a:schemeClr>
                  </a:solidFill>
                </a:ln>
                <a:solidFill>
                  <a:srgbClr val="0070C0"/>
                </a:solidFill>
                <a:latin typeface="나눔바른고딕" panose="020B0603020101020101" pitchFamily="50" charset="-127"/>
                <a:ea typeface="나눔바른고딕" panose="020B0603020101020101" pitchFamily="50" charset="-127"/>
              </a:rPr>
              <a:t>개</a:t>
            </a: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리뷰를 분석한 결과  </a:t>
            </a:r>
            <a:r>
              <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t>
            </a:r>
            <a:endParaRPr lang="en-US" altLang="ko-KR" sz="1400"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grpSp>
        <p:nvGrpSpPr>
          <p:cNvPr id="31" name="그룹 30">
            <a:extLst>
              <a:ext uri="{FF2B5EF4-FFF2-40B4-BE49-F238E27FC236}">
                <a16:creationId xmlns:a16="http://schemas.microsoft.com/office/drawing/2014/main" id="{3DF05DB5-4FB5-4F5D-99D3-849CCA202995}"/>
              </a:ext>
            </a:extLst>
          </p:cNvPr>
          <p:cNvGrpSpPr/>
          <p:nvPr/>
        </p:nvGrpSpPr>
        <p:grpSpPr>
          <a:xfrm>
            <a:off x="1603885" y="3181391"/>
            <a:ext cx="3381652" cy="2949745"/>
            <a:chOff x="1112179" y="2775035"/>
            <a:chExt cx="3560157" cy="3105451"/>
          </a:xfrm>
        </p:grpSpPr>
        <p:pic>
          <p:nvPicPr>
            <p:cNvPr id="29" name="그림 28">
              <a:extLst>
                <a:ext uri="{FF2B5EF4-FFF2-40B4-BE49-F238E27FC236}">
                  <a16:creationId xmlns:a16="http://schemas.microsoft.com/office/drawing/2014/main" id="{36C85271-14E2-4DEE-811D-8508F422597F}"/>
                </a:ext>
              </a:extLst>
            </p:cNvPr>
            <p:cNvPicPr>
              <a:picLocks noChangeAspect="1"/>
            </p:cNvPicPr>
            <p:nvPr/>
          </p:nvPicPr>
          <p:blipFill>
            <a:blip r:embed="rId6"/>
            <a:stretch>
              <a:fillRect/>
            </a:stretch>
          </p:blipFill>
          <p:spPr>
            <a:xfrm>
              <a:off x="1112179" y="2809539"/>
              <a:ext cx="1771452" cy="3070947"/>
            </a:xfrm>
            <a:prstGeom prst="rect">
              <a:avLst/>
            </a:prstGeom>
          </p:spPr>
        </p:pic>
        <p:pic>
          <p:nvPicPr>
            <p:cNvPr id="30" name="그림 29">
              <a:extLst>
                <a:ext uri="{FF2B5EF4-FFF2-40B4-BE49-F238E27FC236}">
                  <a16:creationId xmlns:a16="http://schemas.microsoft.com/office/drawing/2014/main" id="{60E324C5-3803-4C77-BB7E-6FBA64EFF5B2}"/>
                </a:ext>
              </a:extLst>
            </p:cNvPr>
            <p:cNvPicPr>
              <a:picLocks noChangeAspect="1"/>
            </p:cNvPicPr>
            <p:nvPr/>
          </p:nvPicPr>
          <p:blipFill>
            <a:blip r:embed="rId7"/>
            <a:stretch>
              <a:fillRect/>
            </a:stretch>
          </p:blipFill>
          <p:spPr>
            <a:xfrm>
              <a:off x="2900883" y="2934690"/>
              <a:ext cx="1771453" cy="2111624"/>
            </a:xfrm>
            <a:prstGeom prst="rect">
              <a:avLst/>
            </a:prstGeom>
          </p:spPr>
        </p:pic>
        <p:pic>
          <p:nvPicPr>
            <p:cNvPr id="32" name="그림 31">
              <a:extLst>
                <a:ext uri="{FF2B5EF4-FFF2-40B4-BE49-F238E27FC236}">
                  <a16:creationId xmlns:a16="http://schemas.microsoft.com/office/drawing/2014/main" id="{743216FB-4B2E-4AF4-A0D7-6070BFFE54D6}"/>
                </a:ext>
              </a:extLst>
            </p:cNvPr>
            <p:cNvPicPr>
              <a:picLocks noChangeAspect="1"/>
            </p:cNvPicPr>
            <p:nvPr/>
          </p:nvPicPr>
          <p:blipFill rotWithShape="1">
            <a:blip r:embed="rId6"/>
            <a:srcRect t="-1100" b="95901"/>
            <a:stretch/>
          </p:blipFill>
          <p:spPr>
            <a:xfrm>
              <a:off x="2900883" y="2775035"/>
              <a:ext cx="1771452" cy="159655"/>
            </a:xfrm>
            <a:prstGeom prst="rect">
              <a:avLst/>
            </a:prstGeom>
          </p:spPr>
        </p:pic>
      </p:grpSp>
      <p:pic>
        <p:nvPicPr>
          <p:cNvPr id="33" name="그림 32">
            <a:extLst>
              <a:ext uri="{FF2B5EF4-FFF2-40B4-BE49-F238E27FC236}">
                <a16:creationId xmlns:a16="http://schemas.microsoft.com/office/drawing/2014/main" id="{0939B6D8-9D50-44F2-A028-A7264BD11F5A}"/>
              </a:ext>
            </a:extLst>
          </p:cNvPr>
          <p:cNvPicPr>
            <a:picLocks noChangeAspect="1"/>
          </p:cNvPicPr>
          <p:nvPr/>
        </p:nvPicPr>
        <p:blipFill>
          <a:blip r:embed="rId8"/>
          <a:stretch>
            <a:fillRect/>
          </a:stretch>
        </p:blipFill>
        <p:spPr>
          <a:xfrm>
            <a:off x="6465289" y="3060189"/>
            <a:ext cx="3148425" cy="3070947"/>
          </a:xfrm>
          <a:prstGeom prst="rect">
            <a:avLst/>
          </a:prstGeom>
        </p:spPr>
      </p:pic>
      <p:sp>
        <p:nvSpPr>
          <p:cNvPr id="35" name="화살표: 오른쪽 34">
            <a:extLst>
              <a:ext uri="{FF2B5EF4-FFF2-40B4-BE49-F238E27FC236}">
                <a16:creationId xmlns:a16="http://schemas.microsoft.com/office/drawing/2014/main" id="{4E45343A-0BFF-4FAA-BCCA-C074F2255401}"/>
              </a:ext>
            </a:extLst>
          </p:cNvPr>
          <p:cNvSpPr/>
          <p:nvPr/>
        </p:nvSpPr>
        <p:spPr>
          <a:xfrm>
            <a:off x="5457654" y="4181134"/>
            <a:ext cx="739686" cy="560717"/>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273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8409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유사도 분석 결과</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678A8EEF-6948-4B70-8FBB-C970AFE4F674}"/>
              </a:ext>
            </a:extLst>
          </p:cNvPr>
          <p:cNvPicPr>
            <a:picLocks noChangeAspect="1"/>
          </p:cNvPicPr>
          <p:nvPr/>
        </p:nvPicPr>
        <p:blipFill rotWithShape="1">
          <a:blip r:embed="rId4"/>
          <a:srcRect b="43096"/>
          <a:stretch/>
        </p:blipFill>
        <p:spPr>
          <a:xfrm>
            <a:off x="1526920" y="2382541"/>
            <a:ext cx="8869807" cy="1954483"/>
          </a:xfrm>
          <a:prstGeom prst="rect">
            <a:avLst/>
          </a:prstGeom>
        </p:spPr>
      </p:pic>
      <p:pic>
        <p:nvPicPr>
          <p:cNvPr id="4" name="그림 3">
            <a:extLst>
              <a:ext uri="{FF2B5EF4-FFF2-40B4-BE49-F238E27FC236}">
                <a16:creationId xmlns:a16="http://schemas.microsoft.com/office/drawing/2014/main" id="{456E2A7D-B041-464D-80B0-89E3FA25BAC2}"/>
              </a:ext>
            </a:extLst>
          </p:cNvPr>
          <p:cNvPicPr>
            <a:picLocks noChangeAspect="1"/>
          </p:cNvPicPr>
          <p:nvPr/>
        </p:nvPicPr>
        <p:blipFill rotWithShape="1">
          <a:blip r:embed="rId4"/>
          <a:srcRect t="62751"/>
          <a:stretch/>
        </p:blipFill>
        <p:spPr>
          <a:xfrm>
            <a:off x="1526920" y="4766409"/>
            <a:ext cx="8869807" cy="1279415"/>
          </a:xfrm>
          <a:prstGeom prst="rect">
            <a:avLst/>
          </a:prstGeom>
        </p:spPr>
      </p:pic>
      <p:pic>
        <p:nvPicPr>
          <p:cNvPr id="21" name="그림 20" descr="스크린샷, 컴퓨터, 노트북이(가) 표시된 사진&#10;&#10;자동 생성된 설명">
            <a:extLst>
              <a:ext uri="{FF2B5EF4-FFF2-40B4-BE49-F238E27FC236}">
                <a16:creationId xmlns:a16="http://schemas.microsoft.com/office/drawing/2014/main" id="{076CEBEE-6ECD-47F2-B50F-55EEAA1B4F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7523" t="24851" r="1903" b="60411"/>
          <a:stretch/>
        </p:blipFill>
        <p:spPr>
          <a:xfrm>
            <a:off x="1259347" y="1373330"/>
            <a:ext cx="2151365" cy="834639"/>
          </a:xfrm>
          <a:prstGeom prst="rect">
            <a:avLst/>
          </a:prstGeom>
        </p:spPr>
      </p:pic>
      <p:grpSp>
        <p:nvGrpSpPr>
          <p:cNvPr id="11" name="그룹 10">
            <a:extLst>
              <a:ext uri="{FF2B5EF4-FFF2-40B4-BE49-F238E27FC236}">
                <a16:creationId xmlns:a16="http://schemas.microsoft.com/office/drawing/2014/main" id="{4FDA5175-7618-45A4-BC88-D9595B353AC1}"/>
              </a:ext>
            </a:extLst>
          </p:cNvPr>
          <p:cNvGrpSpPr/>
          <p:nvPr/>
        </p:nvGrpSpPr>
        <p:grpSpPr>
          <a:xfrm>
            <a:off x="2820163" y="4445024"/>
            <a:ext cx="58725" cy="234900"/>
            <a:chOff x="8553450" y="3447754"/>
            <a:chExt cx="76200" cy="304800"/>
          </a:xfrm>
          <a:solidFill>
            <a:schemeClr val="bg2">
              <a:lumMod val="75000"/>
            </a:schemeClr>
          </a:solidFill>
        </p:grpSpPr>
        <p:sp>
          <p:nvSpPr>
            <p:cNvPr id="9" name="타원 8">
              <a:extLst>
                <a:ext uri="{FF2B5EF4-FFF2-40B4-BE49-F238E27FC236}">
                  <a16:creationId xmlns:a16="http://schemas.microsoft.com/office/drawing/2014/main" id="{0307ED73-E456-4096-A4FC-99142CCAE2CE}"/>
                </a:ext>
              </a:extLst>
            </p:cNvPr>
            <p:cNvSpPr/>
            <p:nvPr/>
          </p:nvSpPr>
          <p:spPr>
            <a:xfrm>
              <a:off x="8553450" y="3447754"/>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D30C2313-96B7-4CD6-A87A-39A3B76179C4}"/>
                </a:ext>
              </a:extLst>
            </p:cNvPr>
            <p:cNvSpPr/>
            <p:nvPr/>
          </p:nvSpPr>
          <p:spPr>
            <a:xfrm>
              <a:off x="8553450" y="3562054"/>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a16="http://schemas.microsoft.com/office/drawing/2014/main" id="{0EFC34F7-B443-4052-86D1-CDEAF9C12BA2}"/>
                </a:ext>
              </a:extLst>
            </p:cNvPr>
            <p:cNvSpPr/>
            <p:nvPr/>
          </p:nvSpPr>
          <p:spPr>
            <a:xfrm>
              <a:off x="8553450" y="3676354"/>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부제목 2">
            <a:extLst>
              <a:ext uri="{FF2B5EF4-FFF2-40B4-BE49-F238E27FC236}">
                <a16:creationId xmlns:a16="http://schemas.microsoft.com/office/drawing/2014/main" id="{5826DF42-26E3-49A3-B653-890661BF9B35}"/>
              </a:ext>
            </a:extLst>
          </p:cNvPr>
          <p:cNvSpPr txBox="1">
            <a:spLocks/>
          </p:cNvSpPr>
          <p:nvPr/>
        </p:nvSpPr>
        <p:spPr>
          <a:xfrm>
            <a:off x="3524562" y="1586755"/>
            <a:ext cx="4413901"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모바일 어플 리뷰 특성상 카테고리로 분류하기 어려운</a:t>
            </a:r>
            <a:r>
              <a:rPr lang="en-US" altLang="ko-KR"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단순 리뷰들이 많이 존재함</a:t>
            </a:r>
            <a:endParaRPr lang="en-US" altLang="ko-KR"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이를 </a:t>
            </a:r>
            <a:r>
              <a:rPr lang="en-US" altLang="ko-KR" sz="12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&lt;</a:t>
            </a:r>
            <a:r>
              <a:rPr lang="ko-KR" altLang="en-US" sz="12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기타</a:t>
            </a:r>
            <a:r>
              <a:rPr lang="en-US" altLang="ko-KR" sz="12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&gt;</a:t>
            </a:r>
            <a:r>
              <a:rPr lang="ko-KR" altLang="en-US" sz="12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 카테고리</a:t>
            </a:r>
            <a:r>
              <a:rPr lang="ko-KR" altLang="en-US"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로 묶어 분석 대상에서 제외</a:t>
            </a:r>
            <a:endParaRPr lang="en-US" altLang="ko-KR"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35570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감정 분석 결과</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18" name="그룹 17">
            <a:extLst>
              <a:ext uri="{FF2B5EF4-FFF2-40B4-BE49-F238E27FC236}">
                <a16:creationId xmlns:a16="http://schemas.microsoft.com/office/drawing/2014/main" id="{1D3E8587-9A08-477F-9E3C-1768ECC599A3}"/>
              </a:ext>
            </a:extLst>
          </p:cNvPr>
          <p:cNvGrpSpPr/>
          <p:nvPr/>
        </p:nvGrpSpPr>
        <p:grpSpPr>
          <a:xfrm>
            <a:off x="1035978" y="1338034"/>
            <a:ext cx="6262415" cy="2932792"/>
            <a:chOff x="1035978" y="2259016"/>
            <a:chExt cx="6403341" cy="2998790"/>
          </a:xfrm>
        </p:grpSpPr>
        <p:pic>
          <p:nvPicPr>
            <p:cNvPr id="3" name="그림 2">
              <a:extLst>
                <a:ext uri="{FF2B5EF4-FFF2-40B4-BE49-F238E27FC236}">
                  <a16:creationId xmlns:a16="http://schemas.microsoft.com/office/drawing/2014/main" id="{A53D1EA8-F2AD-4D46-8407-BDEAD3270479}"/>
                </a:ext>
              </a:extLst>
            </p:cNvPr>
            <p:cNvPicPr>
              <a:picLocks noChangeAspect="1"/>
            </p:cNvPicPr>
            <p:nvPr/>
          </p:nvPicPr>
          <p:blipFill>
            <a:blip r:embed="rId4"/>
            <a:stretch>
              <a:fillRect/>
            </a:stretch>
          </p:blipFill>
          <p:spPr>
            <a:xfrm>
              <a:off x="1037757" y="2259016"/>
              <a:ext cx="6401562" cy="2998790"/>
            </a:xfrm>
            <a:prstGeom prst="rect">
              <a:avLst/>
            </a:prstGeom>
          </p:spPr>
        </p:pic>
        <p:cxnSp>
          <p:nvCxnSpPr>
            <p:cNvPr id="7" name="직선 연결선 6">
              <a:extLst>
                <a:ext uri="{FF2B5EF4-FFF2-40B4-BE49-F238E27FC236}">
                  <a16:creationId xmlns:a16="http://schemas.microsoft.com/office/drawing/2014/main" id="{7DCE9A08-FE0F-4A90-BE61-15B0EBCAC3A5}"/>
                </a:ext>
              </a:extLst>
            </p:cNvPr>
            <p:cNvCxnSpPr/>
            <p:nvPr/>
          </p:nvCxnSpPr>
          <p:spPr>
            <a:xfrm>
              <a:off x="3523376" y="2407640"/>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846A00-1C87-4CC7-A5DA-65C0E90909CB}"/>
                </a:ext>
              </a:extLst>
            </p:cNvPr>
            <p:cNvCxnSpPr/>
            <p:nvPr/>
          </p:nvCxnSpPr>
          <p:spPr>
            <a:xfrm>
              <a:off x="3239548" y="2618763"/>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AC0E710-FD6A-4051-8ECF-1AB7EF4983F2}"/>
                </a:ext>
              </a:extLst>
            </p:cNvPr>
            <p:cNvCxnSpPr/>
            <p:nvPr/>
          </p:nvCxnSpPr>
          <p:spPr>
            <a:xfrm>
              <a:off x="5169016" y="2845266"/>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1711FC2-4580-4E95-8BA7-63954E27D396}"/>
                </a:ext>
              </a:extLst>
            </p:cNvPr>
            <p:cNvCxnSpPr/>
            <p:nvPr/>
          </p:nvCxnSpPr>
          <p:spPr>
            <a:xfrm>
              <a:off x="4699233" y="3273104"/>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0FD3DE49-F8E4-4909-A538-0A3DAA9ABEAA}"/>
                </a:ext>
              </a:extLst>
            </p:cNvPr>
            <p:cNvCxnSpPr/>
            <p:nvPr/>
          </p:nvCxnSpPr>
          <p:spPr>
            <a:xfrm>
              <a:off x="1662418" y="3600275"/>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A6980C48-EF84-4541-A74F-237C2BF01A73}"/>
                </a:ext>
              </a:extLst>
            </p:cNvPr>
            <p:cNvCxnSpPr/>
            <p:nvPr/>
          </p:nvCxnSpPr>
          <p:spPr>
            <a:xfrm>
              <a:off x="3523376" y="3810000"/>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7D6BFFC2-4D6A-45D9-AD39-780C693C9441}"/>
                </a:ext>
              </a:extLst>
            </p:cNvPr>
            <p:cNvCxnSpPr>
              <a:cxnSpLocks/>
            </p:cNvCxnSpPr>
            <p:nvPr/>
          </p:nvCxnSpPr>
          <p:spPr>
            <a:xfrm>
              <a:off x="1035978" y="4137170"/>
              <a:ext cx="8179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92DF0596-2C13-463A-98D2-CB4CF2D5B33E}"/>
                </a:ext>
              </a:extLst>
            </p:cNvPr>
            <p:cNvCxnSpPr>
              <a:cxnSpLocks/>
            </p:cNvCxnSpPr>
            <p:nvPr/>
          </p:nvCxnSpPr>
          <p:spPr>
            <a:xfrm>
              <a:off x="6979640" y="4053281"/>
              <a:ext cx="4076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E3B2D242-B05A-4A50-BB22-C8D5BF436BE2}"/>
                </a:ext>
              </a:extLst>
            </p:cNvPr>
            <p:cNvCxnSpPr/>
            <p:nvPr/>
          </p:nvCxnSpPr>
          <p:spPr>
            <a:xfrm>
              <a:off x="5048774" y="4372062"/>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E75BF6BC-1CB5-4FB5-90B6-20867D917D16}"/>
                </a:ext>
              </a:extLst>
            </p:cNvPr>
            <p:cNvCxnSpPr/>
            <p:nvPr/>
          </p:nvCxnSpPr>
          <p:spPr>
            <a:xfrm>
              <a:off x="1662418" y="4892180"/>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95E47984-1692-438D-8422-0690506933FF}"/>
                </a:ext>
              </a:extLst>
            </p:cNvPr>
            <p:cNvCxnSpPr/>
            <p:nvPr/>
          </p:nvCxnSpPr>
          <p:spPr>
            <a:xfrm>
              <a:off x="6278142" y="5118682"/>
              <a:ext cx="11091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4" name="그림 23" descr="스크린샷, 컴퓨터, 노트북이(가) 표시된 사진&#10;&#10;자동 생성된 설명">
            <a:extLst>
              <a:ext uri="{FF2B5EF4-FFF2-40B4-BE49-F238E27FC236}">
                <a16:creationId xmlns:a16="http://schemas.microsoft.com/office/drawing/2014/main" id="{948CC6A7-3D75-4FFB-85D2-B48436E2C4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359" t="7294" r="22506" b="59693"/>
          <a:stretch/>
        </p:blipFill>
        <p:spPr>
          <a:xfrm>
            <a:off x="1523654" y="4737595"/>
            <a:ext cx="4974671" cy="1386753"/>
          </a:xfrm>
          <a:prstGeom prst="rect">
            <a:avLst/>
          </a:prstGeom>
        </p:spPr>
      </p:pic>
      <p:sp>
        <p:nvSpPr>
          <p:cNvPr id="22" name="화살표: 아래쪽 21">
            <a:extLst>
              <a:ext uri="{FF2B5EF4-FFF2-40B4-BE49-F238E27FC236}">
                <a16:creationId xmlns:a16="http://schemas.microsoft.com/office/drawing/2014/main" id="{4DC068A8-5180-4E72-B4EA-ABEF290AE7C5}"/>
              </a:ext>
            </a:extLst>
          </p:cNvPr>
          <p:cNvSpPr/>
          <p:nvPr/>
        </p:nvSpPr>
        <p:spPr>
          <a:xfrm>
            <a:off x="3696401" y="4376000"/>
            <a:ext cx="629175" cy="236324"/>
          </a:xfrm>
          <a:prstGeom prst="down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D6A3A604-548E-429C-8A34-1CD41F60412B}"/>
              </a:ext>
            </a:extLst>
          </p:cNvPr>
          <p:cNvPicPr>
            <a:picLocks noChangeAspect="1"/>
          </p:cNvPicPr>
          <p:nvPr/>
        </p:nvPicPr>
        <p:blipFill rotWithShape="1">
          <a:blip r:embed="rId6"/>
          <a:srcRect l="10699" r="7071"/>
          <a:stretch/>
        </p:blipFill>
        <p:spPr>
          <a:xfrm>
            <a:off x="7598597" y="3481796"/>
            <a:ext cx="3924562" cy="2511597"/>
          </a:xfrm>
          <a:prstGeom prst="rect">
            <a:avLst/>
          </a:prstGeom>
        </p:spPr>
      </p:pic>
      <p:sp>
        <p:nvSpPr>
          <p:cNvPr id="23" name="부제목 2">
            <a:extLst>
              <a:ext uri="{FF2B5EF4-FFF2-40B4-BE49-F238E27FC236}">
                <a16:creationId xmlns:a16="http://schemas.microsoft.com/office/drawing/2014/main" id="{820942FC-C950-4B41-A833-A02EC1FCD234}"/>
              </a:ext>
            </a:extLst>
          </p:cNvPr>
          <p:cNvSpPr txBox="1">
            <a:spLocks/>
          </p:cNvSpPr>
          <p:nvPr/>
        </p:nvSpPr>
        <p:spPr>
          <a:xfrm>
            <a:off x="7747561" y="6080813"/>
            <a:ext cx="3626634"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하위 카테고리 내에서 감정 분석 </a:t>
            </a:r>
            <a:r>
              <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4</a:t>
            </a: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단계를 시각화한 모습</a:t>
            </a:r>
            <a:endPar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25" name="부제목 2">
            <a:extLst>
              <a:ext uri="{FF2B5EF4-FFF2-40B4-BE49-F238E27FC236}">
                <a16:creationId xmlns:a16="http://schemas.microsoft.com/office/drawing/2014/main" id="{60605BFE-C387-4014-B7B5-C2D3F65EA7B6}"/>
              </a:ext>
            </a:extLst>
          </p:cNvPr>
          <p:cNvSpPr txBox="1">
            <a:spLocks/>
          </p:cNvSpPr>
          <p:nvPr/>
        </p:nvSpPr>
        <p:spPr>
          <a:xfrm>
            <a:off x="2370583" y="6118556"/>
            <a:ext cx="3168240" cy="29161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메인 페이지에서 감정 분석 </a:t>
            </a:r>
            <a:r>
              <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2</a:t>
            </a:r>
            <a:r>
              <a:rPr lang="ko-KR" altLang="en-US"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단계를 수치로 표현</a:t>
            </a:r>
            <a:endParaRPr lang="en-US" altLang="ko-KR" sz="1400" b="1" spc="-122" dirty="0">
              <a:ln>
                <a:solidFill>
                  <a:schemeClr val="accent1">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86419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168" name="부제목 2">
            <a:extLst>
              <a:ext uri="{FF2B5EF4-FFF2-40B4-BE49-F238E27FC236}">
                <a16:creationId xmlns:a16="http://schemas.microsoft.com/office/drawing/2014/main" id="{599FD66A-F885-4A96-B271-5679DF630A6F}"/>
              </a:ext>
            </a:extLst>
          </p:cNvPr>
          <p:cNvSpPr txBox="1">
            <a:spLocks/>
          </p:cNvSpPr>
          <p:nvPr/>
        </p:nvSpPr>
        <p:spPr>
          <a:xfrm>
            <a:off x="1373986" y="3766340"/>
            <a:ext cx="2685631" cy="364163"/>
          </a:xfrm>
          <a:prstGeom prst="rect">
            <a:avLst/>
          </a:prstGeom>
          <a:ln>
            <a:noFill/>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200" b="1" spc="-122" dirty="0">
                <a:ln>
                  <a:solidFill>
                    <a:schemeClr val="accent1">
                      <a:alpha val="0"/>
                    </a:schemeClr>
                  </a:solidFill>
                </a:ln>
                <a:solidFill>
                  <a:schemeClr val="accent4">
                    <a:lumMod val="75000"/>
                  </a:schemeClr>
                </a:solidFill>
                <a:latin typeface="나눔바른고딕" panose="020B0603020101020101" pitchFamily="50" charset="-127"/>
                <a:ea typeface="나눔바른고딕" panose="020B0603020101020101" pitchFamily="50" charset="-127"/>
              </a:rPr>
              <a:t>1. </a:t>
            </a:r>
            <a:r>
              <a:rPr lang="ko-KR" altLang="en-US" sz="2200" b="1" spc="-122" dirty="0">
                <a:ln>
                  <a:solidFill>
                    <a:schemeClr val="accent1">
                      <a:alpha val="0"/>
                    </a:schemeClr>
                  </a:solidFill>
                </a:ln>
                <a:solidFill>
                  <a:schemeClr val="accent4">
                    <a:lumMod val="75000"/>
                  </a:schemeClr>
                </a:solidFill>
                <a:latin typeface="나눔바른고딕" panose="020B0603020101020101" pitchFamily="50" charset="-127"/>
                <a:ea typeface="나눔바른고딕" panose="020B0603020101020101" pitchFamily="50" charset="-127"/>
              </a:rPr>
              <a:t>프로젝트 개요</a:t>
            </a:r>
            <a:endParaRPr lang="en-US" altLang="ko-KR" sz="2200" b="1" spc="-122" dirty="0">
              <a:ln>
                <a:solidFill>
                  <a:schemeClr val="accent1">
                    <a:alpha val="0"/>
                  </a:schemeClr>
                </a:solidFill>
              </a:ln>
              <a:solidFill>
                <a:schemeClr val="accent4">
                  <a:lumMod val="75000"/>
                </a:schemeClr>
              </a:solidFill>
              <a:latin typeface="나눔바른고딕" panose="020B0603020101020101" pitchFamily="50" charset="-127"/>
              <a:ea typeface="나눔바른고딕" panose="020B0603020101020101" pitchFamily="50" charset="-127"/>
            </a:endParaRPr>
          </a:p>
        </p:txBody>
      </p:sp>
      <p:sp>
        <p:nvSpPr>
          <p:cNvPr id="169" name="부제목 2">
            <a:extLst>
              <a:ext uri="{FF2B5EF4-FFF2-40B4-BE49-F238E27FC236}">
                <a16:creationId xmlns:a16="http://schemas.microsoft.com/office/drawing/2014/main" id="{99E04AC6-02D1-4746-AC98-CCFDD8100553}"/>
              </a:ext>
            </a:extLst>
          </p:cNvPr>
          <p:cNvSpPr txBox="1">
            <a:spLocks/>
          </p:cNvSpPr>
          <p:nvPr/>
        </p:nvSpPr>
        <p:spPr>
          <a:xfrm>
            <a:off x="2274856" y="4232769"/>
            <a:ext cx="883896" cy="66992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주제 선정</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목표</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p:txBody>
      </p:sp>
      <p:sp>
        <p:nvSpPr>
          <p:cNvPr id="170" name="부제목 2">
            <a:extLst>
              <a:ext uri="{FF2B5EF4-FFF2-40B4-BE49-F238E27FC236}">
                <a16:creationId xmlns:a16="http://schemas.microsoft.com/office/drawing/2014/main" id="{0ACB7CE0-EA25-4405-9CB9-087B95FCA085}"/>
              </a:ext>
            </a:extLst>
          </p:cNvPr>
          <p:cNvSpPr txBox="1">
            <a:spLocks/>
          </p:cNvSpPr>
          <p:nvPr/>
        </p:nvSpPr>
        <p:spPr>
          <a:xfrm>
            <a:off x="3633176" y="3776586"/>
            <a:ext cx="2685631" cy="364163"/>
          </a:xfrm>
          <a:prstGeom prst="rect">
            <a:avLst/>
          </a:prstGeom>
          <a:ln>
            <a:noFill/>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2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rPr>
              <a:t>2. </a:t>
            </a:r>
            <a:r>
              <a:rPr lang="ko-KR" altLang="en-US" sz="22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rPr>
              <a:t>진행 과정</a:t>
            </a:r>
            <a:endParaRPr lang="en-US" altLang="ko-KR" sz="22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endParaRPr>
          </a:p>
        </p:txBody>
      </p:sp>
      <p:sp>
        <p:nvSpPr>
          <p:cNvPr id="171" name="부제목 2">
            <a:extLst>
              <a:ext uri="{FF2B5EF4-FFF2-40B4-BE49-F238E27FC236}">
                <a16:creationId xmlns:a16="http://schemas.microsoft.com/office/drawing/2014/main" id="{BF8D9F44-E6EE-4B99-88A4-2AF3CF3654CC}"/>
              </a:ext>
            </a:extLst>
          </p:cNvPr>
          <p:cNvSpPr txBox="1">
            <a:spLocks/>
          </p:cNvSpPr>
          <p:nvPr/>
        </p:nvSpPr>
        <p:spPr>
          <a:xfrm>
            <a:off x="4442283" y="4223804"/>
            <a:ext cx="1050993" cy="136960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데이터 수집</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유사도 분석</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감정 분석</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웹 연동</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p:txBody>
      </p:sp>
      <p:sp>
        <p:nvSpPr>
          <p:cNvPr id="172" name="부제목 2">
            <a:extLst>
              <a:ext uri="{FF2B5EF4-FFF2-40B4-BE49-F238E27FC236}">
                <a16:creationId xmlns:a16="http://schemas.microsoft.com/office/drawing/2014/main" id="{44F5ABFB-CF2E-4FE7-A8DB-EFE6A153A7AC}"/>
              </a:ext>
            </a:extLst>
          </p:cNvPr>
          <p:cNvSpPr txBox="1">
            <a:spLocks/>
          </p:cNvSpPr>
          <p:nvPr/>
        </p:nvSpPr>
        <p:spPr>
          <a:xfrm>
            <a:off x="5873193" y="3776586"/>
            <a:ext cx="2685631" cy="364163"/>
          </a:xfrm>
          <a:prstGeom prst="rect">
            <a:avLst/>
          </a:prstGeom>
          <a:ln>
            <a:noFill/>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200" b="1" spc="-122" dirty="0">
                <a:ln>
                  <a:solidFill>
                    <a:schemeClr val="accent1">
                      <a:alpha val="0"/>
                    </a:schemeClr>
                  </a:solidFill>
                </a:ln>
                <a:solidFill>
                  <a:schemeClr val="accent1">
                    <a:lumMod val="75000"/>
                  </a:schemeClr>
                </a:solidFill>
                <a:latin typeface="나눔바른고딕" panose="020B0603020101020101" pitchFamily="50" charset="-127"/>
                <a:ea typeface="나눔바른고딕" panose="020B0603020101020101" pitchFamily="50" charset="-127"/>
              </a:rPr>
              <a:t>3. </a:t>
            </a:r>
            <a:r>
              <a:rPr lang="ko-KR" altLang="en-US" sz="2200" b="1" spc="-122" dirty="0">
                <a:ln>
                  <a:solidFill>
                    <a:schemeClr val="accent1">
                      <a:alpha val="0"/>
                    </a:schemeClr>
                  </a:solidFill>
                </a:ln>
                <a:solidFill>
                  <a:schemeClr val="accent1">
                    <a:lumMod val="75000"/>
                  </a:schemeClr>
                </a:solidFill>
                <a:latin typeface="나눔바른고딕" panose="020B0603020101020101" pitchFamily="50" charset="-127"/>
                <a:ea typeface="나눔바른고딕" panose="020B0603020101020101" pitchFamily="50" charset="-127"/>
              </a:rPr>
              <a:t>결과</a:t>
            </a:r>
            <a:endParaRPr lang="en-US" altLang="ko-KR" sz="2200" b="1" spc="-122" dirty="0">
              <a:ln>
                <a:solidFill>
                  <a:schemeClr val="accent1">
                    <a:alpha val="0"/>
                  </a:schemeClr>
                </a:solidFill>
              </a:ln>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173" name="부제목 2">
            <a:extLst>
              <a:ext uri="{FF2B5EF4-FFF2-40B4-BE49-F238E27FC236}">
                <a16:creationId xmlns:a16="http://schemas.microsoft.com/office/drawing/2014/main" id="{62B0AFF7-A871-4102-A505-48C96B4565FB}"/>
              </a:ext>
            </a:extLst>
          </p:cNvPr>
          <p:cNvSpPr txBox="1">
            <a:spLocks/>
          </p:cNvSpPr>
          <p:nvPr/>
        </p:nvSpPr>
        <p:spPr>
          <a:xfrm>
            <a:off x="6782905" y="4232769"/>
            <a:ext cx="883896" cy="66992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분석 결과</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웹 서비스</a:t>
            </a:r>
            <a:endParaRPr lang="en-US" altLang="ko-KR" sz="16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p:txBody>
      </p:sp>
      <p:sp>
        <p:nvSpPr>
          <p:cNvPr id="174" name="부제목 2">
            <a:extLst>
              <a:ext uri="{FF2B5EF4-FFF2-40B4-BE49-F238E27FC236}">
                <a16:creationId xmlns:a16="http://schemas.microsoft.com/office/drawing/2014/main" id="{F8E93671-5FC2-4966-BE14-B865BA0F2C82}"/>
              </a:ext>
            </a:extLst>
          </p:cNvPr>
          <p:cNvSpPr txBox="1">
            <a:spLocks/>
          </p:cNvSpPr>
          <p:nvPr/>
        </p:nvSpPr>
        <p:spPr>
          <a:xfrm>
            <a:off x="8132383" y="3776586"/>
            <a:ext cx="2685631" cy="364163"/>
          </a:xfrm>
          <a:prstGeom prst="rect">
            <a:avLst/>
          </a:prstGeom>
          <a:ln>
            <a:noFill/>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200" b="1" spc="-122" dirty="0">
                <a:ln>
                  <a:solidFill>
                    <a:schemeClr val="accent1">
                      <a:alpha val="0"/>
                    </a:schemeClr>
                  </a:solidFill>
                </a:ln>
                <a:solidFill>
                  <a:schemeClr val="bg2">
                    <a:lumMod val="25000"/>
                  </a:schemeClr>
                </a:solidFill>
                <a:latin typeface="나눔바른고딕" panose="020B0603020101020101" pitchFamily="50" charset="-127"/>
                <a:ea typeface="나눔바른고딕" panose="020B0603020101020101" pitchFamily="50" charset="-127"/>
              </a:rPr>
              <a:t>4. </a:t>
            </a:r>
            <a:r>
              <a:rPr lang="ko-KR" altLang="en-US" sz="2200" b="1" spc="-122" dirty="0">
                <a:ln>
                  <a:solidFill>
                    <a:schemeClr val="accent1">
                      <a:alpha val="0"/>
                    </a:schemeClr>
                  </a:solidFill>
                </a:ln>
                <a:solidFill>
                  <a:schemeClr val="bg2">
                    <a:lumMod val="25000"/>
                  </a:schemeClr>
                </a:solidFill>
                <a:latin typeface="나눔바른고딕" panose="020B0603020101020101" pitchFamily="50" charset="-127"/>
                <a:ea typeface="나눔바른고딕" panose="020B0603020101020101" pitchFamily="50" charset="-127"/>
              </a:rPr>
              <a:t>개발  정보</a:t>
            </a:r>
            <a:endParaRPr lang="en-US" altLang="ko-KR" sz="2200" b="1" spc="-122" dirty="0">
              <a:ln>
                <a:solidFill>
                  <a:schemeClr val="accent1">
                    <a:alpha val="0"/>
                  </a:schemeClr>
                </a:solidFill>
              </a:ln>
              <a:solidFill>
                <a:schemeClr val="bg2">
                  <a:lumMod val="25000"/>
                </a:schemeClr>
              </a:solidFill>
              <a:latin typeface="나눔바른고딕" panose="020B0603020101020101" pitchFamily="50" charset="-127"/>
              <a:ea typeface="나눔바른고딕" panose="020B0603020101020101" pitchFamily="50" charset="-127"/>
            </a:endParaRPr>
          </a:p>
        </p:txBody>
      </p:sp>
      <p:sp>
        <p:nvSpPr>
          <p:cNvPr id="175" name="부제목 2">
            <a:extLst>
              <a:ext uri="{FF2B5EF4-FFF2-40B4-BE49-F238E27FC236}">
                <a16:creationId xmlns:a16="http://schemas.microsoft.com/office/drawing/2014/main" id="{2B230C00-44C9-4ACF-9952-2416E89579F4}"/>
              </a:ext>
            </a:extLst>
          </p:cNvPr>
          <p:cNvSpPr txBox="1">
            <a:spLocks/>
          </p:cNvSpPr>
          <p:nvPr/>
        </p:nvSpPr>
        <p:spPr>
          <a:xfrm>
            <a:off x="8984126" y="4232769"/>
            <a:ext cx="978473" cy="72609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8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개발 환경</a:t>
            </a:r>
            <a:endParaRPr lang="en-US" altLang="ko-KR" sz="18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a:p>
            <a:pPr marL="0" indent="0" algn="ctr">
              <a:buNone/>
            </a:pPr>
            <a:r>
              <a:rPr lang="ko-KR" altLang="en-US" sz="18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rPr>
              <a:t>참고 문헌</a:t>
            </a:r>
            <a:endParaRPr lang="en-US" altLang="ko-KR" sz="1800" spc="-122" dirty="0">
              <a:ln>
                <a:solidFill>
                  <a:schemeClr val="accent1">
                    <a:alpha val="0"/>
                  </a:schemeClr>
                </a:solidFill>
              </a:ln>
              <a:solidFill>
                <a:srgbClr val="7F7F7F"/>
              </a:solidFill>
              <a:latin typeface="나눔바른고딕" panose="020B0603020101020101" pitchFamily="50" charset="-127"/>
              <a:ea typeface="나눔바른고딕" panose="020B0603020101020101" pitchFamily="50" charset="-127"/>
            </a:endParaRPr>
          </a:p>
        </p:txBody>
      </p:sp>
      <p:grpSp>
        <p:nvGrpSpPr>
          <p:cNvPr id="4" name="그룹 3">
            <a:extLst>
              <a:ext uri="{FF2B5EF4-FFF2-40B4-BE49-F238E27FC236}">
                <a16:creationId xmlns:a16="http://schemas.microsoft.com/office/drawing/2014/main" id="{6F0EF82E-B0C0-4C14-B7B4-A545DA0074B4}"/>
              </a:ext>
            </a:extLst>
          </p:cNvPr>
          <p:cNvGrpSpPr/>
          <p:nvPr/>
        </p:nvGrpSpPr>
        <p:grpSpPr>
          <a:xfrm>
            <a:off x="6938875" y="2920580"/>
            <a:ext cx="571953" cy="571953"/>
            <a:chOff x="4684379" y="2906726"/>
            <a:chExt cx="571953" cy="571953"/>
          </a:xfrm>
        </p:grpSpPr>
        <p:sp>
          <p:nvSpPr>
            <p:cNvPr id="177" name="타원 176">
              <a:extLst>
                <a:ext uri="{FF2B5EF4-FFF2-40B4-BE49-F238E27FC236}">
                  <a16:creationId xmlns:a16="http://schemas.microsoft.com/office/drawing/2014/main" id="{6662DC95-EF96-456D-88D4-C68351D5544D}"/>
                </a:ext>
              </a:extLst>
            </p:cNvPr>
            <p:cNvSpPr/>
            <p:nvPr/>
          </p:nvSpPr>
          <p:spPr>
            <a:xfrm>
              <a:off x="4684379" y="2906726"/>
              <a:ext cx="571953" cy="571953"/>
            </a:xfrm>
            <a:prstGeom prst="ellipse">
              <a:avLst/>
            </a:prstGeom>
            <a:solidFill>
              <a:schemeClr val="accent5">
                <a:lumMod val="40000"/>
                <a:lumOff val="60000"/>
              </a:schemeClr>
            </a:solidFill>
            <a:ln w="38100">
              <a:noFill/>
            </a:ln>
            <a:effectLst>
              <a:outerShdw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dirty="0"/>
            </a:p>
          </p:txBody>
        </p:sp>
        <p:grpSp>
          <p:nvGrpSpPr>
            <p:cNvPr id="178" name="그룹 177">
              <a:extLst>
                <a:ext uri="{FF2B5EF4-FFF2-40B4-BE49-F238E27FC236}">
                  <a16:creationId xmlns:a16="http://schemas.microsoft.com/office/drawing/2014/main" id="{D4FD2D41-2ACB-46E7-A8A5-A51B47B2DC00}"/>
                </a:ext>
              </a:extLst>
            </p:cNvPr>
            <p:cNvGrpSpPr/>
            <p:nvPr/>
          </p:nvGrpSpPr>
          <p:grpSpPr>
            <a:xfrm>
              <a:off x="4830180" y="3082750"/>
              <a:ext cx="279574" cy="197204"/>
              <a:chOff x="5356225" y="2911475"/>
              <a:chExt cx="1476376" cy="1041401"/>
            </a:xfrm>
            <a:solidFill>
              <a:srgbClr val="1A3E3A"/>
            </a:solidFill>
          </p:grpSpPr>
          <p:sp>
            <p:nvSpPr>
              <p:cNvPr id="179" name="Freeform 5">
                <a:extLst>
                  <a:ext uri="{FF2B5EF4-FFF2-40B4-BE49-F238E27FC236}">
                    <a16:creationId xmlns:a16="http://schemas.microsoft.com/office/drawing/2014/main" id="{6C5A0911-881E-4B14-A29E-24000943FF68}"/>
                  </a:ext>
                </a:extLst>
              </p:cNvPr>
              <p:cNvSpPr>
                <a:spLocks noEditPoints="1"/>
              </p:cNvSpPr>
              <p:nvPr/>
            </p:nvSpPr>
            <p:spPr bwMode="auto">
              <a:xfrm>
                <a:off x="5356225" y="3351213"/>
                <a:ext cx="407988" cy="601663"/>
              </a:xfrm>
              <a:custGeom>
                <a:avLst/>
                <a:gdLst>
                  <a:gd name="T0" fmla="*/ 92 w 108"/>
                  <a:gd name="T1" fmla="*/ 158 h 158"/>
                  <a:gd name="T2" fmla="*/ 16 w 108"/>
                  <a:gd name="T3" fmla="*/ 158 h 158"/>
                  <a:gd name="T4" fmla="*/ 0 w 108"/>
                  <a:gd name="T5" fmla="*/ 142 h 158"/>
                  <a:gd name="T6" fmla="*/ 0 w 108"/>
                  <a:gd name="T7" fmla="*/ 16 h 158"/>
                  <a:gd name="T8" fmla="*/ 16 w 108"/>
                  <a:gd name="T9" fmla="*/ 0 h 158"/>
                  <a:gd name="T10" fmla="*/ 92 w 108"/>
                  <a:gd name="T11" fmla="*/ 0 h 158"/>
                  <a:gd name="T12" fmla="*/ 108 w 108"/>
                  <a:gd name="T13" fmla="*/ 16 h 158"/>
                  <a:gd name="T14" fmla="*/ 108 w 108"/>
                  <a:gd name="T15" fmla="*/ 142 h 158"/>
                  <a:gd name="T16" fmla="*/ 92 w 108"/>
                  <a:gd name="T17" fmla="*/ 158 h 158"/>
                  <a:gd name="T18" fmla="*/ 32 w 108"/>
                  <a:gd name="T19" fmla="*/ 126 h 158"/>
                  <a:gd name="T20" fmla="*/ 76 w 108"/>
                  <a:gd name="T21" fmla="*/ 126 h 158"/>
                  <a:gd name="T22" fmla="*/ 76 w 108"/>
                  <a:gd name="T23" fmla="*/ 32 h 158"/>
                  <a:gd name="T24" fmla="*/ 32 w 108"/>
                  <a:gd name="T25" fmla="*/ 32 h 158"/>
                  <a:gd name="T26" fmla="*/ 32 w 108"/>
                  <a:gd name="T27"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8">
                    <a:moveTo>
                      <a:pt x="92" y="158"/>
                    </a:moveTo>
                    <a:cubicBezTo>
                      <a:pt x="16" y="158"/>
                      <a:pt x="16" y="158"/>
                      <a:pt x="16" y="158"/>
                    </a:cubicBezTo>
                    <a:cubicBezTo>
                      <a:pt x="7" y="158"/>
                      <a:pt x="0" y="151"/>
                      <a:pt x="0" y="142"/>
                    </a:cubicBezTo>
                    <a:cubicBezTo>
                      <a:pt x="0" y="16"/>
                      <a:pt x="0" y="16"/>
                      <a:pt x="0" y="16"/>
                    </a:cubicBezTo>
                    <a:cubicBezTo>
                      <a:pt x="0" y="7"/>
                      <a:pt x="7" y="0"/>
                      <a:pt x="16" y="0"/>
                    </a:cubicBezTo>
                    <a:cubicBezTo>
                      <a:pt x="92" y="0"/>
                      <a:pt x="92" y="0"/>
                      <a:pt x="92" y="0"/>
                    </a:cubicBezTo>
                    <a:cubicBezTo>
                      <a:pt x="101" y="0"/>
                      <a:pt x="108" y="7"/>
                      <a:pt x="108" y="16"/>
                    </a:cubicBezTo>
                    <a:cubicBezTo>
                      <a:pt x="108" y="142"/>
                      <a:pt x="108" y="142"/>
                      <a:pt x="108" y="142"/>
                    </a:cubicBezTo>
                    <a:cubicBezTo>
                      <a:pt x="108" y="151"/>
                      <a:pt x="101" y="158"/>
                      <a:pt x="92" y="158"/>
                    </a:cubicBezTo>
                    <a:close/>
                    <a:moveTo>
                      <a:pt x="32" y="126"/>
                    </a:moveTo>
                    <a:cubicBezTo>
                      <a:pt x="76" y="126"/>
                      <a:pt x="76" y="126"/>
                      <a:pt x="76" y="126"/>
                    </a:cubicBezTo>
                    <a:cubicBezTo>
                      <a:pt x="76" y="32"/>
                      <a:pt x="76" y="32"/>
                      <a:pt x="76" y="32"/>
                    </a:cubicBezTo>
                    <a:cubicBezTo>
                      <a:pt x="32" y="32"/>
                      <a:pt x="32" y="32"/>
                      <a:pt x="32" y="32"/>
                    </a:cubicBezTo>
                    <a:lnTo>
                      <a:pt x="32" y="126"/>
                    </a:lnTo>
                    <a:close/>
                  </a:path>
                </a:pathLst>
              </a:custGeom>
              <a:grpFill/>
              <a:ln>
                <a:noFill/>
              </a:ln>
            </p:spPr>
            <p:txBody>
              <a:bodyPr vert="horz" wrap="square" lIns="74295" tIns="37148" rIns="74295" bIns="37148" numCol="1" anchor="t" anchorCtr="0" compatLnSpc="1">
                <a:prstTxWarp prst="textNoShape">
                  <a:avLst/>
                </a:prstTxWarp>
              </a:bodyPr>
              <a:lstStyle/>
              <a:p>
                <a:endParaRPr lang="ko-KR" altLang="en-US" sz="1463"/>
              </a:p>
            </p:txBody>
          </p:sp>
          <p:sp>
            <p:nvSpPr>
              <p:cNvPr id="180" name="Freeform 6">
                <a:extLst>
                  <a:ext uri="{FF2B5EF4-FFF2-40B4-BE49-F238E27FC236}">
                    <a16:creationId xmlns:a16="http://schemas.microsoft.com/office/drawing/2014/main" id="{AC846F2A-E479-4458-BA31-A0BB84D3604A}"/>
                  </a:ext>
                </a:extLst>
              </p:cNvPr>
              <p:cNvSpPr>
                <a:spLocks noEditPoints="1"/>
              </p:cNvSpPr>
              <p:nvPr/>
            </p:nvSpPr>
            <p:spPr bwMode="auto">
              <a:xfrm>
                <a:off x="5888038" y="3136900"/>
                <a:ext cx="407988" cy="815975"/>
              </a:xfrm>
              <a:custGeom>
                <a:avLst/>
                <a:gdLst>
                  <a:gd name="T0" fmla="*/ 92 w 108"/>
                  <a:gd name="T1" fmla="*/ 214 h 214"/>
                  <a:gd name="T2" fmla="*/ 16 w 108"/>
                  <a:gd name="T3" fmla="*/ 214 h 214"/>
                  <a:gd name="T4" fmla="*/ 0 w 108"/>
                  <a:gd name="T5" fmla="*/ 198 h 214"/>
                  <a:gd name="T6" fmla="*/ 0 w 108"/>
                  <a:gd name="T7" fmla="*/ 16 h 214"/>
                  <a:gd name="T8" fmla="*/ 16 w 108"/>
                  <a:gd name="T9" fmla="*/ 0 h 214"/>
                  <a:gd name="T10" fmla="*/ 92 w 108"/>
                  <a:gd name="T11" fmla="*/ 0 h 214"/>
                  <a:gd name="T12" fmla="*/ 108 w 108"/>
                  <a:gd name="T13" fmla="*/ 16 h 214"/>
                  <a:gd name="T14" fmla="*/ 108 w 108"/>
                  <a:gd name="T15" fmla="*/ 198 h 214"/>
                  <a:gd name="T16" fmla="*/ 92 w 108"/>
                  <a:gd name="T17" fmla="*/ 214 h 214"/>
                  <a:gd name="T18" fmla="*/ 32 w 108"/>
                  <a:gd name="T19" fmla="*/ 182 h 214"/>
                  <a:gd name="T20" fmla="*/ 76 w 108"/>
                  <a:gd name="T21" fmla="*/ 182 h 214"/>
                  <a:gd name="T22" fmla="*/ 76 w 108"/>
                  <a:gd name="T23" fmla="*/ 32 h 214"/>
                  <a:gd name="T24" fmla="*/ 32 w 108"/>
                  <a:gd name="T25" fmla="*/ 32 h 214"/>
                  <a:gd name="T26" fmla="*/ 32 w 108"/>
                  <a:gd name="T27" fmla="*/ 18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14">
                    <a:moveTo>
                      <a:pt x="92" y="214"/>
                    </a:moveTo>
                    <a:cubicBezTo>
                      <a:pt x="16" y="214"/>
                      <a:pt x="16" y="214"/>
                      <a:pt x="16" y="214"/>
                    </a:cubicBezTo>
                    <a:cubicBezTo>
                      <a:pt x="7" y="214"/>
                      <a:pt x="0" y="207"/>
                      <a:pt x="0" y="198"/>
                    </a:cubicBezTo>
                    <a:cubicBezTo>
                      <a:pt x="0" y="16"/>
                      <a:pt x="0" y="16"/>
                      <a:pt x="0" y="16"/>
                    </a:cubicBezTo>
                    <a:cubicBezTo>
                      <a:pt x="0" y="7"/>
                      <a:pt x="7" y="0"/>
                      <a:pt x="16" y="0"/>
                    </a:cubicBezTo>
                    <a:cubicBezTo>
                      <a:pt x="92" y="0"/>
                      <a:pt x="92" y="0"/>
                      <a:pt x="92" y="0"/>
                    </a:cubicBezTo>
                    <a:cubicBezTo>
                      <a:pt x="101" y="0"/>
                      <a:pt x="108" y="7"/>
                      <a:pt x="108" y="16"/>
                    </a:cubicBezTo>
                    <a:cubicBezTo>
                      <a:pt x="108" y="198"/>
                      <a:pt x="108" y="198"/>
                      <a:pt x="108" y="198"/>
                    </a:cubicBezTo>
                    <a:cubicBezTo>
                      <a:pt x="108" y="207"/>
                      <a:pt x="101" y="214"/>
                      <a:pt x="92" y="214"/>
                    </a:cubicBezTo>
                    <a:close/>
                    <a:moveTo>
                      <a:pt x="32" y="182"/>
                    </a:moveTo>
                    <a:cubicBezTo>
                      <a:pt x="76" y="182"/>
                      <a:pt x="76" y="182"/>
                      <a:pt x="76" y="182"/>
                    </a:cubicBezTo>
                    <a:cubicBezTo>
                      <a:pt x="76" y="32"/>
                      <a:pt x="76" y="32"/>
                      <a:pt x="76" y="32"/>
                    </a:cubicBezTo>
                    <a:cubicBezTo>
                      <a:pt x="32" y="32"/>
                      <a:pt x="32" y="32"/>
                      <a:pt x="32" y="32"/>
                    </a:cubicBezTo>
                    <a:lnTo>
                      <a:pt x="32" y="182"/>
                    </a:lnTo>
                    <a:close/>
                  </a:path>
                </a:pathLst>
              </a:custGeom>
              <a:grpFill/>
              <a:ln>
                <a:noFill/>
              </a:ln>
            </p:spPr>
            <p:txBody>
              <a:bodyPr vert="horz" wrap="square" lIns="74295" tIns="37148" rIns="74295" bIns="37148" numCol="1" anchor="t" anchorCtr="0" compatLnSpc="1">
                <a:prstTxWarp prst="textNoShape">
                  <a:avLst/>
                </a:prstTxWarp>
              </a:bodyPr>
              <a:lstStyle/>
              <a:p>
                <a:endParaRPr lang="ko-KR" altLang="en-US" sz="1463"/>
              </a:p>
            </p:txBody>
          </p:sp>
          <p:sp>
            <p:nvSpPr>
              <p:cNvPr id="181" name="Freeform 7">
                <a:extLst>
                  <a:ext uri="{FF2B5EF4-FFF2-40B4-BE49-F238E27FC236}">
                    <a16:creationId xmlns:a16="http://schemas.microsoft.com/office/drawing/2014/main" id="{D602C987-6B56-40A5-9519-77C430B8BF56}"/>
                  </a:ext>
                </a:extLst>
              </p:cNvPr>
              <p:cNvSpPr>
                <a:spLocks noEditPoints="1"/>
              </p:cNvSpPr>
              <p:nvPr/>
            </p:nvSpPr>
            <p:spPr bwMode="auto">
              <a:xfrm>
                <a:off x="6424613" y="2911475"/>
                <a:ext cx="407988" cy="1041400"/>
              </a:xfrm>
              <a:custGeom>
                <a:avLst/>
                <a:gdLst>
                  <a:gd name="T0" fmla="*/ 92 w 108"/>
                  <a:gd name="T1" fmla="*/ 273 h 273"/>
                  <a:gd name="T2" fmla="*/ 16 w 108"/>
                  <a:gd name="T3" fmla="*/ 273 h 273"/>
                  <a:gd name="T4" fmla="*/ 0 w 108"/>
                  <a:gd name="T5" fmla="*/ 257 h 273"/>
                  <a:gd name="T6" fmla="*/ 0 w 108"/>
                  <a:gd name="T7" fmla="*/ 16 h 273"/>
                  <a:gd name="T8" fmla="*/ 16 w 108"/>
                  <a:gd name="T9" fmla="*/ 0 h 273"/>
                  <a:gd name="T10" fmla="*/ 92 w 108"/>
                  <a:gd name="T11" fmla="*/ 0 h 273"/>
                  <a:gd name="T12" fmla="*/ 108 w 108"/>
                  <a:gd name="T13" fmla="*/ 16 h 273"/>
                  <a:gd name="T14" fmla="*/ 108 w 108"/>
                  <a:gd name="T15" fmla="*/ 257 h 273"/>
                  <a:gd name="T16" fmla="*/ 92 w 108"/>
                  <a:gd name="T17" fmla="*/ 273 h 273"/>
                  <a:gd name="T18" fmla="*/ 32 w 108"/>
                  <a:gd name="T19" fmla="*/ 241 h 273"/>
                  <a:gd name="T20" fmla="*/ 76 w 108"/>
                  <a:gd name="T21" fmla="*/ 241 h 273"/>
                  <a:gd name="T22" fmla="*/ 76 w 108"/>
                  <a:gd name="T23" fmla="*/ 32 h 273"/>
                  <a:gd name="T24" fmla="*/ 32 w 108"/>
                  <a:gd name="T25" fmla="*/ 32 h 273"/>
                  <a:gd name="T26" fmla="*/ 32 w 108"/>
                  <a:gd name="T27" fmla="*/ 2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73">
                    <a:moveTo>
                      <a:pt x="92" y="273"/>
                    </a:moveTo>
                    <a:cubicBezTo>
                      <a:pt x="16" y="273"/>
                      <a:pt x="16" y="273"/>
                      <a:pt x="16" y="273"/>
                    </a:cubicBezTo>
                    <a:cubicBezTo>
                      <a:pt x="7" y="273"/>
                      <a:pt x="0" y="266"/>
                      <a:pt x="0" y="257"/>
                    </a:cubicBezTo>
                    <a:cubicBezTo>
                      <a:pt x="0" y="16"/>
                      <a:pt x="0" y="16"/>
                      <a:pt x="0" y="16"/>
                    </a:cubicBezTo>
                    <a:cubicBezTo>
                      <a:pt x="0" y="7"/>
                      <a:pt x="7" y="0"/>
                      <a:pt x="16" y="0"/>
                    </a:cubicBezTo>
                    <a:cubicBezTo>
                      <a:pt x="92" y="0"/>
                      <a:pt x="92" y="0"/>
                      <a:pt x="92" y="0"/>
                    </a:cubicBezTo>
                    <a:cubicBezTo>
                      <a:pt x="100" y="0"/>
                      <a:pt x="108" y="7"/>
                      <a:pt x="108" y="16"/>
                    </a:cubicBezTo>
                    <a:cubicBezTo>
                      <a:pt x="108" y="257"/>
                      <a:pt x="108" y="257"/>
                      <a:pt x="108" y="257"/>
                    </a:cubicBezTo>
                    <a:cubicBezTo>
                      <a:pt x="108" y="266"/>
                      <a:pt x="100" y="273"/>
                      <a:pt x="92" y="273"/>
                    </a:cubicBezTo>
                    <a:close/>
                    <a:moveTo>
                      <a:pt x="32" y="241"/>
                    </a:moveTo>
                    <a:cubicBezTo>
                      <a:pt x="76" y="241"/>
                      <a:pt x="76" y="241"/>
                      <a:pt x="76" y="241"/>
                    </a:cubicBezTo>
                    <a:cubicBezTo>
                      <a:pt x="76" y="32"/>
                      <a:pt x="76" y="32"/>
                      <a:pt x="76" y="32"/>
                    </a:cubicBezTo>
                    <a:cubicBezTo>
                      <a:pt x="32" y="32"/>
                      <a:pt x="32" y="32"/>
                      <a:pt x="32" y="32"/>
                    </a:cubicBezTo>
                    <a:lnTo>
                      <a:pt x="32" y="241"/>
                    </a:lnTo>
                    <a:close/>
                  </a:path>
                </a:pathLst>
              </a:custGeom>
              <a:grpFill/>
              <a:ln>
                <a:noFill/>
              </a:ln>
            </p:spPr>
            <p:txBody>
              <a:bodyPr vert="horz" wrap="square" lIns="74295" tIns="37148" rIns="74295" bIns="37148" numCol="1" anchor="t" anchorCtr="0" compatLnSpc="1">
                <a:prstTxWarp prst="textNoShape">
                  <a:avLst/>
                </a:prstTxWarp>
              </a:bodyPr>
              <a:lstStyle/>
              <a:p>
                <a:endParaRPr lang="ko-KR" altLang="en-US" sz="1463"/>
              </a:p>
            </p:txBody>
          </p:sp>
        </p:grpSp>
      </p:grpSp>
      <p:grpSp>
        <p:nvGrpSpPr>
          <p:cNvPr id="9" name="그룹 8">
            <a:extLst>
              <a:ext uri="{FF2B5EF4-FFF2-40B4-BE49-F238E27FC236}">
                <a16:creationId xmlns:a16="http://schemas.microsoft.com/office/drawing/2014/main" id="{23902AE4-9F91-4669-8DCC-5469C67C2A37}"/>
              </a:ext>
            </a:extLst>
          </p:cNvPr>
          <p:cNvGrpSpPr/>
          <p:nvPr/>
        </p:nvGrpSpPr>
        <p:grpSpPr>
          <a:xfrm>
            <a:off x="9189063" y="2920582"/>
            <a:ext cx="571953" cy="571953"/>
            <a:chOff x="6932921" y="2906725"/>
            <a:chExt cx="571953" cy="571953"/>
          </a:xfrm>
        </p:grpSpPr>
        <p:sp>
          <p:nvSpPr>
            <p:cNvPr id="183" name="타원 182">
              <a:extLst>
                <a:ext uri="{FF2B5EF4-FFF2-40B4-BE49-F238E27FC236}">
                  <a16:creationId xmlns:a16="http://schemas.microsoft.com/office/drawing/2014/main" id="{401F4F3A-A801-4F5F-969A-9FA4BBBEB8DF}"/>
                </a:ext>
              </a:extLst>
            </p:cNvPr>
            <p:cNvSpPr/>
            <p:nvPr/>
          </p:nvSpPr>
          <p:spPr>
            <a:xfrm>
              <a:off x="6932921" y="2906725"/>
              <a:ext cx="571953" cy="571953"/>
            </a:xfrm>
            <a:prstGeom prst="ellipse">
              <a:avLst/>
            </a:prstGeom>
            <a:solidFill>
              <a:schemeClr val="accent3">
                <a:lumMod val="40000"/>
                <a:lumOff val="60000"/>
              </a:schemeClr>
            </a:solidFill>
            <a:ln w="38100">
              <a:noFill/>
            </a:ln>
            <a:effectLst>
              <a:outerShdw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dirty="0"/>
            </a:p>
          </p:txBody>
        </p:sp>
        <p:grpSp>
          <p:nvGrpSpPr>
            <p:cNvPr id="184" name="그룹 183">
              <a:extLst>
                <a:ext uri="{FF2B5EF4-FFF2-40B4-BE49-F238E27FC236}">
                  <a16:creationId xmlns:a16="http://schemas.microsoft.com/office/drawing/2014/main" id="{F647EE8A-FC7D-4794-9CBF-F28E795E23EB}"/>
                </a:ext>
              </a:extLst>
            </p:cNvPr>
            <p:cNvGrpSpPr/>
            <p:nvPr/>
          </p:nvGrpSpPr>
          <p:grpSpPr>
            <a:xfrm>
              <a:off x="7061974" y="3019929"/>
              <a:ext cx="320123" cy="322845"/>
              <a:chOff x="5162550" y="2484438"/>
              <a:chExt cx="1866900" cy="1882775"/>
            </a:xfrm>
            <a:solidFill>
              <a:srgbClr val="1A3E3A"/>
            </a:solidFill>
          </p:grpSpPr>
          <p:sp>
            <p:nvSpPr>
              <p:cNvPr id="185" name="Freeform 11">
                <a:extLst>
                  <a:ext uri="{FF2B5EF4-FFF2-40B4-BE49-F238E27FC236}">
                    <a16:creationId xmlns:a16="http://schemas.microsoft.com/office/drawing/2014/main" id="{81C687B4-E3CB-45DC-9656-6D7D390134FC}"/>
                  </a:ext>
                </a:extLst>
              </p:cNvPr>
              <p:cNvSpPr>
                <a:spLocks noEditPoints="1"/>
              </p:cNvSpPr>
              <p:nvPr/>
            </p:nvSpPr>
            <p:spPr bwMode="auto">
              <a:xfrm>
                <a:off x="5162550" y="2484438"/>
                <a:ext cx="1866900" cy="1882775"/>
              </a:xfrm>
              <a:custGeom>
                <a:avLst/>
                <a:gdLst>
                  <a:gd name="T0" fmla="*/ 216 w 495"/>
                  <a:gd name="T1" fmla="*/ 495 h 495"/>
                  <a:gd name="T2" fmla="*/ 195 w 495"/>
                  <a:gd name="T3" fmla="*/ 438 h 495"/>
                  <a:gd name="T4" fmla="*/ 116 w 495"/>
                  <a:gd name="T5" fmla="*/ 446 h 495"/>
                  <a:gd name="T6" fmla="*/ 50 w 495"/>
                  <a:gd name="T7" fmla="*/ 400 h 495"/>
                  <a:gd name="T8" fmla="*/ 75 w 495"/>
                  <a:gd name="T9" fmla="*/ 345 h 495"/>
                  <a:gd name="T10" fmla="*/ 14 w 495"/>
                  <a:gd name="T11" fmla="*/ 294 h 495"/>
                  <a:gd name="T12" fmla="*/ 0 w 495"/>
                  <a:gd name="T13" fmla="*/ 216 h 495"/>
                  <a:gd name="T14" fmla="*/ 56 w 495"/>
                  <a:gd name="T15" fmla="*/ 194 h 495"/>
                  <a:gd name="T16" fmla="*/ 49 w 495"/>
                  <a:gd name="T17" fmla="*/ 116 h 495"/>
                  <a:gd name="T18" fmla="*/ 95 w 495"/>
                  <a:gd name="T19" fmla="*/ 50 h 495"/>
                  <a:gd name="T20" fmla="*/ 150 w 495"/>
                  <a:gd name="T21" fmla="*/ 75 h 495"/>
                  <a:gd name="T22" fmla="*/ 200 w 495"/>
                  <a:gd name="T23" fmla="*/ 14 h 495"/>
                  <a:gd name="T24" fmla="*/ 279 w 495"/>
                  <a:gd name="T25" fmla="*/ 0 h 495"/>
                  <a:gd name="T26" fmla="*/ 300 w 495"/>
                  <a:gd name="T27" fmla="*/ 56 h 495"/>
                  <a:gd name="T28" fmla="*/ 379 w 495"/>
                  <a:gd name="T29" fmla="*/ 49 h 495"/>
                  <a:gd name="T30" fmla="*/ 444 w 495"/>
                  <a:gd name="T31" fmla="*/ 95 h 495"/>
                  <a:gd name="T32" fmla="*/ 420 w 495"/>
                  <a:gd name="T33" fmla="*/ 150 h 495"/>
                  <a:gd name="T34" fmla="*/ 481 w 495"/>
                  <a:gd name="T35" fmla="*/ 200 h 495"/>
                  <a:gd name="T36" fmla="*/ 495 w 495"/>
                  <a:gd name="T37" fmla="*/ 279 h 495"/>
                  <a:gd name="T38" fmla="*/ 438 w 495"/>
                  <a:gd name="T39" fmla="*/ 300 h 495"/>
                  <a:gd name="T40" fmla="*/ 446 w 495"/>
                  <a:gd name="T41" fmla="*/ 379 h 495"/>
                  <a:gd name="T42" fmla="*/ 400 w 495"/>
                  <a:gd name="T43" fmla="*/ 444 h 495"/>
                  <a:gd name="T44" fmla="*/ 345 w 495"/>
                  <a:gd name="T45" fmla="*/ 420 h 495"/>
                  <a:gd name="T46" fmla="*/ 295 w 495"/>
                  <a:gd name="T47" fmla="*/ 481 h 495"/>
                  <a:gd name="T48" fmla="*/ 230 w 495"/>
                  <a:gd name="T49" fmla="*/ 463 h 495"/>
                  <a:gd name="T50" fmla="*/ 270 w 495"/>
                  <a:gd name="T51" fmla="*/ 423 h 495"/>
                  <a:gd name="T52" fmla="*/ 337 w 495"/>
                  <a:gd name="T53" fmla="*/ 387 h 495"/>
                  <a:gd name="T54" fmla="*/ 387 w 495"/>
                  <a:gd name="T55" fmla="*/ 412 h 495"/>
                  <a:gd name="T56" fmla="*/ 388 w 495"/>
                  <a:gd name="T57" fmla="*/ 356 h 495"/>
                  <a:gd name="T58" fmla="*/ 410 w 495"/>
                  <a:gd name="T59" fmla="*/ 282 h 495"/>
                  <a:gd name="T60" fmla="*/ 463 w 495"/>
                  <a:gd name="T61" fmla="*/ 265 h 495"/>
                  <a:gd name="T62" fmla="*/ 423 w 495"/>
                  <a:gd name="T63" fmla="*/ 225 h 495"/>
                  <a:gd name="T64" fmla="*/ 387 w 495"/>
                  <a:gd name="T65" fmla="*/ 157 h 495"/>
                  <a:gd name="T66" fmla="*/ 412 w 495"/>
                  <a:gd name="T67" fmla="*/ 107 h 495"/>
                  <a:gd name="T68" fmla="*/ 356 w 495"/>
                  <a:gd name="T69" fmla="*/ 107 h 495"/>
                  <a:gd name="T70" fmla="*/ 283 w 495"/>
                  <a:gd name="T71" fmla="*/ 85 h 495"/>
                  <a:gd name="T72" fmla="*/ 265 w 495"/>
                  <a:gd name="T73" fmla="*/ 32 h 495"/>
                  <a:gd name="T74" fmla="*/ 225 w 495"/>
                  <a:gd name="T75" fmla="*/ 71 h 495"/>
                  <a:gd name="T76" fmla="*/ 157 w 495"/>
                  <a:gd name="T77" fmla="*/ 108 h 495"/>
                  <a:gd name="T78" fmla="*/ 107 w 495"/>
                  <a:gd name="T79" fmla="*/ 83 h 495"/>
                  <a:gd name="T80" fmla="*/ 107 w 495"/>
                  <a:gd name="T81" fmla="*/ 139 h 495"/>
                  <a:gd name="T82" fmla="*/ 85 w 495"/>
                  <a:gd name="T83" fmla="*/ 212 h 495"/>
                  <a:gd name="T84" fmla="*/ 32 w 495"/>
                  <a:gd name="T85" fmla="*/ 230 h 495"/>
                  <a:gd name="T86" fmla="*/ 71 w 495"/>
                  <a:gd name="T87" fmla="*/ 270 h 495"/>
                  <a:gd name="T88" fmla="*/ 108 w 495"/>
                  <a:gd name="T89" fmla="*/ 337 h 495"/>
                  <a:gd name="T90" fmla="*/ 83 w 495"/>
                  <a:gd name="T91" fmla="*/ 387 h 495"/>
                  <a:gd name="T92" fmla="*/ 139 w 495"/>
                  <a:gd name="T93" fmla="*/ 388 h 495"/>
                  <a:gd name="T94" fmla="*/ 212 w 495"/>
                  <a:gd name="T95" fmla="*/ 410 h 495"/>
                  <a:gd name="T96" fmla="*/ 230 w 495"/>
                  <a:gd name="T97" fmla="*/ 46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5" h="495">
                    <a:moveTo>
                      <a:pt x="279" y="495"/>
                    </a:moveTo>
                    <a:cubicBezTo>
                      <a:pt x="216" y="495"/>
                      <a:pt x="216" y="495"/>
                      <a:pt x="216" y="495"/>
                    </a:cubicBezTo>
                    <a:cubicBezTo>
                      <a:pt x="208" y="495"/>
                      <a:pt x="201" y="489"/>
                      <a:pt x="200" y="481"/>
                    </a:cubicBezTo>
                    <a:cubicBezTo>
                      <a:pt x="195" y="438"/>
                      <a:pt x="195" y="438"/>
                      <a:pt x="195" y="438"/>
                    </a:cubicBezTo>
                    <a:cubicBezTo>
                      <a:pt x="179" y="434"/>
                      <a:pt x="164" y="428"/>
                      <a:pt x="150" y="420"/>
                    </a:cubicBezTo>
                    <a:cubicBezTo>
                      <a:pt x="116" y="446"/>
                      <a:pt x="116" y="446"/>
                      <a:pt x="116" y="446"/>
                    </a:cubicBezTo>
                    <a:cubicBezTo>
                      <a:pt x="109" y="451"/>
                      <a:pt x="100" y="450"/>
                      <a:pt x="95" y="444"/>
                    </a:cubicBezTo>
                    <a:cubicBezTo>
                      <a:pt x="50" y="400"/>
                      <a:pt x="50" y="400"/>
                      <a:pt x="50" y="400"/>
                    </a:cubicBezTo>
                    <a:cubicBezTo>
                      <a:pt x="45" y="394"/>
                      <a:pt x="44" y="385"/>
                      <a:pt x="49" y="379"/>
                    </a:cubicBezTo>
                    <a:cubicBezTo>
                      <a:pt x="75" y="345"/>
                      <a:pt x="75" y="345"/>
                      <a:pt x="75" y="345"/>
                    </a:cubicBezTo>
                    <a:cubicBezTo>
                      <a:pt x="67" y="331"/>
                      <a:pt x="61" y="316"/>
                      <a:pt x="56" y="300"/>
                    </a:cubicBezTo>
                    <a:cubicBezTo>
                      <a:pt x="14" y="294"/>
                      <a:pt x="14" y="294"/>
                      <a:pt x="14" y="294"/>
                    </a:cubicBezTo>
                    <a:cubicBezTo>
                      <a:pt x="6" y="293"/>
                      <a:pt x="0" y="287"/>
                      <a:pt x="0" y="279"/>
                    </a:cubicBezTo>
                    <a:cubicBezTo>
                      <a:pt x="0" y="216"/>
                      <a:pt x="0" y="216"/>
                      <a:pt x="0" y="216"/>
                    </a:cubicBezTo>
                    <a:cubicBezTo>
                      <a:pt x="0" y="208"/>
                      <a:pt x="6" y="201"/>
                      <a:pt x="14" y="200"/>
                    </a:cubicBezTo>
                    <a:cubicBezTo>
                      <a:pt x="56" y="194"/>
                      <a:pt x="56" y="194"/>
                      <a:pt x="56" y="194"/>
                    </a:cubicBezTo>
                    <a:cubicBezTo>
                      <a:pt x="61" y="179"/>
                      <a:pt x="67" y="164"/>
                      <a:pt x="75" y="150"/>
                    </a:cubicBezTo>
                    <a:cubicBezTo>
                      <a:pt x="49" y="116"/>
                      <a:pt x="49" y="116"/>
                      <a:pt x="49" y="116"/>
                    </a:cubicBezTo>
                    <a:cubicBezTo>
                      <a:pt x="44" y="109"/>
                      <a:pt x="45" y="100"/>
                      <a:pt x="50" y="95"/>
                    </a:cubicBezTo>
                    <a:cubicBezTo>
                      <a:pt x="95" y="50"/>
                      <a:pt x="95" y="50"/>
                      <a:pt x="95" y="50"/>
                    </a:cubicBezTo>
                    <a:cubicBezTo>
                      <a:pt x="100" y="45"/>
                      <a:pt x="109" y="44"/>
                      <a:pt x="116" y="49"/>
                    </a:cubicBezTo>
                    <a:cubicBezTo>
                      <a:pt x="150" y="75"/>
                      <a:pt x="150" y="75"/>
                      <a:pt x="150" y="75"/>
                    </a:cubicBezTo>
                    <a:cubicBezTo>
                      <a:pt x="164" y="67"/>
                      <a:pt x="179" y="61"/>
                      <a:pt x="194" y="56"/>
                    </a:cubicBezTo>
                    <a:cubicBezTo>
                      <a:pt x="200" y="14"/>
                      <a:pt x="200" y="14"/>
                      <a:pt x="200" y="14"/>
                    </a:cubicBezTo>
                    <a:cubicBezTo>
                      <a:pt x="201" y="6"/>
                      <a:pt x="208" y="0"/>
                      <a:pt x="216" y="0"/>
                    </a:cubicBezTo>
                    <a:cubicBezTo>
                      <a:pt x="279" y="0"/>
                      <a:pt x="279" y="0"/>
                      <a:pt x="279" y="0"/>
                    </a:cubicBezTo>
                    <a:cubicBezTo>
                      <a:pt x="287" y="0"/>
                      <a:pt x="294" y="6"/>
                      <a:pt x="295" y="14"/>
                    </a:cubicBezTo>
                    <a:cubicBezTo>
                      <a:pt x="300" y="56"/>
                      <a:pt x="300" y="56"/>
                      <a:pt x="300" y="56"/>
                    </a:cubicBezTo>
                    <a:cubicBezTo>
                      <a:pt x="316" y="61"/>
                      <a:pt x="331" y="67"/>
                      <a:pt x="345" y="75"/>
                    </a:cubicBezTo>
                    <a:cubicBezTo>
                      <a:pt x="379" y="49"/>
                      <a:pt x="379" y="49"/>
                      <a:pt x="379" y="49"/>
                    </a:cubicBezTo>
                    <a:cubicBezTo>
                      <a:pt x="385" y="44"/>
                      <a:pt x="394" y="45"/>
                      <a:pt x="400" y="50"/>
                    </a:cubicBezTo>
                    <a:cubicBezTo>
                      <a:pt x="444" y="95"/>
                      <a:pt x="444" y="95"/>
                      <a:pt x="444" y="95"/>
                    </a:cubicBezTo>
                    <a:cubicBezTo>
                      <a:pt x="450" y="100"/>
                      <a:pt x="451" y="109"/>
                      <a:pt x="446" y="116"/>
                    </a:cubicBezTo>
                    <a:cubicBezTo>
                      <a:pt x="420" y="150"/>
                      <a:pt x="420" y="150"/>
                      <a:pt x="420" y="150"/>
                    </a:cubicBezTo>
                    <a:cubicBezTo>
                      <a:pt x="428" y="164"/>
                      <a:pt x="434" y="179"/>
                      <a:pt x="438" y="194"/>
                    </a:cubicBezTo>
                    <a:cubicBezTo>
                      <a:pt x="481" y="200"/>
                      <a:pt x="481" y="200"/>
                      <a:pt x="481" y="200"/>
                    </a:cubicBezTo>
                    <a:cubicBezTo>
                      <a:pt x="489" y="201"/>
                      <a:pt x="495" y="208"/>
                      <a:pt x="495" y="216"/>
                    </a:cubicBezTo>
                    <a:cubicBezTo>
                      <a:pt x="495" y="279"/>
                      <a:pt x="495" y="279"/>
                      <a:pt x="495" y="279"/>
                    </a:cubicBezTo>
                    <a:cubicBezTo>
                      <a:pt x="495" y="287"/>
                      <a:pt x="489" y="293"/>
                      <a:pt x="481" y="294"/>
                    </a:cubicBezTo>
                    <a:cubicBezTo>
                      <a:pt x="438" y="300"/>
                      <a:pt x="438" y="300"/>
                      <a:pt x="438" y="300"/>
                    </a:cubicBezTo>
                    <a:cubicBezTo>
                      <a:pt x="434" y="316"/>
                      <a:pt x="428" y="331"/>
                      <a:pt x="420" y="345"/>
                    </a:cubicBezTo>
                    <a:cubicBezTo>
                      <a:pt x="446" y="379"/>
                      <a:pt x="446" y="379"/>
                      <a:pt x="446" y="379"/>
                    </a:cubicBezTo>
                    <a:cubicBezTo>
                      <a:pt x="451" y="385"/>
                      <a:pt x="450" y="394"/>
                      <a:pt x="444" y="400"/>
                    </a:cubicBezTo>
                    <a:cubicBezTo>
                      <a:pt x="400" y="444"/>
                      <a:pt x="400" y="444"/>
                      <a:pt x="400" y="444"/>
                    </a:cubicBezTo>
                    <a:cubicBezTo>
                      <a:pt x="394" y="450"/>
                      <a:pt x="385" y="451"/>
                      <a:pt x="379" y="446"/>
                    </a:cubicBezTo>
                    <a:cubicBezTo>
                      <a:pt x="345" y="420"/>
                      <a:pt x="345" y="420"/>
                      <a:pt x="345" y="420"/>
                    </a:cubicBezTo>
                    <a:cubicBezTo>
                      <a:pt x="331" y="428"/>
                      <a:pt x="316" y="434"/>
                      <a:pt x="300" y="438"/>
                    </a:cubicBezTo>
                    <a:cubicBezTo>
                      <a:pt x="295" y="481"/>
                      <a:pt x="295" y="481"/>
                      <a:pt x="295" y="481"/>
                    </a:cubicBezTo>
                    <a:cubicBezTo>
                      <a:pt x="294" y="489"/>
                      <a:pt x="287" y="495"/>
                      <a:pt x="279" y="495"/>
                    </a:cubicBezTo>
                    <a:close/>
                    <a:moveTo>
                      <a:pt x="230" y="463"/>
                    </a:moveTo>
                    <a:cubicBezTo>
                      <a:pt x="265" y="463"/>
                      <a:pt x="265" y="463"/>
                      <a:pt x="265" y="463"/>
                    </a:cubicBezTo>
                    <a:cubicBezTo>
                      <a:pt x="270" y="423"/>
                      <a:pt x="270" y="423"/>
                      <a:pt x="270" y="423"/>
                    </a:cubicBezTo>
                    <a:cubicBezTo>
                      <a:pt x="271" y="417"/>
                      <a:pt x="276" y="411"/>
                      <a:pt x="283" y="410"/>
                    </a:cubicBezTo>
                    <a:cubicBezTo>
                      <a:pt x="302" y="406"/>
                      <a:pt x="321" y="398"/>
                      <a:pt x="337" y="387"/>
                    </a:cubicBezTo>
                    <a:cubicBezTo>
                      <a:pt x="343" y="383"/>
                      <a:pt x="350" y="384"/>
                      <a:pt x="356" y="388"/>
                    </a:cubicBezTo>
                    <a:cubicBezTo>
                      <a:pt x="387" y="412"/>
                      <a:pt x="387" y="412"/>
                      <a:pt x="387" y="412"/>
                    </a:cubicBezTo>
                    <a:cubicBezTo>
                      <a:pt x="412" y="387"/>
                      <a:pt x="412" y="387"/>
                      <a:pt x="412" y="387"/>
                    </a:cubicBezTo>
                    <a:cubicBezTo>
                      <a:pt x="388" y="356"/>
                      <a:pt x="388" y="356"/>
                      <a:pt x="388" y="356"/>
                    </a:cubicBezTo>
                    <a:cubicBezTo>
                      <a:pt x="384" y="350"/>
                      <a:pt x="383" y="343"/>
                      <a:pt x="387" y="337"/>
                    </a:cubicBezTo>
                    <a:cubicBezTo>
                      <a:pt x="398" y="320"/>
                      <a:pt x="406" y="302"/>
                      <a:pt x="410" y="282"/>
                    </a:cubicBezTo>
                    <a:cubicBezTo>
                      <a:pt x="411" y="276"/>
                      <a:pt x="417" y="271"/>
                      <a:pt x="423" y="270"/>
                    </a:cubicBezTo>
                    <a:cubicBezTo>
                      <a:pt x="463" y="265"/>
                      <a:pt x="463" y="265"/>
                      <a:pt x="463" y="265"/>
                    </a:cubicBezTo>
                    <a:cubicBezTo>
                      <a:pt x="463" y="230"/>
                      <a:pt x="463" y="230"/>
                      <a:pt x="463" y="230"/>
                    </a:cubicBezTo>
                    <a:cubicBezTo>
                      <a:pt x="423" y="225"/>
                      <a:pt x="423" y="225"/>
                      <a:pt x="423" y="225"/>
                    </a:cubicBezTo>
                    <a:cubicBezTo>
                      <a:pt x="417" y="224"/>
                      <a:pt x="411" y="219"/>
                      <a:pt x="410" y="212"/>
                    </a:cubicBezTo>
                    <a:cubicBezTo>
                      <a:pt x="406" y="193"/>
                      <a:pt x="398" y="174"/>
                      <a:pt x="387" y="157"/>
                    </a:cubicBezTo>
                    <a:cubicBezTo>
                      <a:pt x="383" y="152"/>
                      <a:pt x="384" y="144"/>
                      <a:pt x="388" y="139"/>
                    </a:cubicBezTo>
                    <a:cubicBezTo>
                      <a:pt x="412" y="107"/>
                      <a:pt x="412" y="107"/>
                      <a:pt x="412" y="107"/>
                    </a:cubicBezTo>
                    <a:cubicBezTo>
                      <a:pt x="387" y="83"/>
                      <a:pt x="387" y="83"/>
                      <a:pt x="387" y="83"/>
                    </a:cubicBezTo>
                    <a:cubicBezTo>
                      <a:pt x="356" y="107"/>
                      <a:pt x="356" y="107"/>
                      <a:pt x="356" y="107"/>
                    </a:cubicBezTo>
                    <a:cubicBezTo>
                      <a:pt x="350" y="111"/>
                      <a:pt x="343" y="111"/>
                      <a:pt x="337" y="108"/>
                    </a:cubicBezTo>
                    <a:cubicBezTo>
                      <a:pt x="321" y="97"/>
                      <a:pt x="302" y="89"/>
                      <a:pt x="283" y="85"/>
                    </a:cubicBezTo>
                    <a:cubicBezTo>
                      <a:pt x="276" y="83"/>
                      <a:pt x="271" y="78"/>
                      <a:pt x="270" y="71"/>
                    </a:cubicBezTo>
                    <a:cubicBezTo>
                      <a:pt x="265" y="32"/>
                      <a:pt x="265" y="32"/>
                      <a:pt x="265" y="32"/>
                    </a:cubicBezTo>
                    <a:cubicBezTo>
                      <a:pt x="230" y="32"/>
                      <a:pt x="230" y="32"/>
                      <a:pt x="230" y="32"/>
                    </a:cubicBezTo>
                    <a:cubicBezTo>
                      <a:pt x="225" y="71"/>
                      <a:pt x="225" y="71"/>
                      <a:pt x="225" y="71"/>
                    </a:cubicBezTo>
                    <a:cubicBezTo>
                      <a:pt x="224" y="78"/>
                      <a:pt x="219" y="83"/>
                      <a:pt x="212" y="85"/>
                    </a:cubicBezTo>
                    <a:cubicBezTo>
                      <a:pt x="193" y="89"/>
                      <a:pt x="174" y="97"/>
                      <a:pt x="157" y="108"/>
                    </a:cubicBezTo>
                    <a:cubicBezTo>
                      <a:pt x="152" y="111"/>
                      <a:pt x="144" y="111"/>
                      <a:pt x="139" y="107"/>
                    </a:cubicBezTo>
                    <a:cubicBezTo>
                      <a:pt x="107" y="83"/>
                      <a:pt x="107" y="83"/>
                      <a:pt x="107" y="83"/>
                    </a:cubicBezTo>
                    <a:cubicBezTo>
                      <a:pt x="83" y="107"/>
                      <a:pt x="83" y="107"/>
                      <a:pt x="83" y="107"/>
                    </a:cubicBezTo>
                    <a:cubicBezTo>
                      <a:pt x="107" y="139"/>
                      <a:pt x="107" y="139"/>
                      <a:pt x="107" y="139"/>
                    </a:cubicBezTo>
                    <a:cubicBezTo>
                      <a:pt x="111" y="144"/>
                      <a:pt x="111" y="152"/>
                      <a:pt x="108" y="157"/>
                    </a:cubicBezTo>
                    <a:cubicBezTo>
                      <a:pt x="97" y="174"/>
                      <a:pt x="89" y="193"/>
                      <a:pt x="85" y="212"/>
                    </a:cubicBezTo>
                    <a:cubicBezTo>
                      <a:pt x="83" y="219"/>
                      <a:pt x="78" y="224"/>
                      <a:pt x="71" y="225"/>
                    </a:cubicBezTo>
                    <a:cubicBezTo>
                      <a:pt x="32" y="230"/>
                      <a:pt x="32" y="230"/>
                      <a:pt x="32" y="230"/>
                    </a:cubicBezTo>
                    <a:cubicBezTo>
                      <a:pt x="32" y="265"/>
                      <a:pt x="32" y="265"/>
                      <a:pt x="32" y="265"/>
                    </a:cubicBezTo>
                    <a:cubicBezTo>
                      <a:pt x="71" y="270"/>
                      <a:pt x="71" y="270"/>
                      <a:pt x="71" y="270"/>
                    </a:cubicBezTo>
                    <a:cubicBezTo>
                      <a:pt x="78" y="271"/>
                      <a:pt x="83" y="276"/>
                      <a:pt x="85" y="282"/>
                    </a:cubicBezTo>
                    <a:cubicBezTo>
                      <a:pt x="89" y="302"/>
                      <a:pt x="97" y="320"/>
                      <a:pt x="108" y="337"/>
                    </a:cubicBezTo>
                    <a:cubicBezTo>
                      <a:pt x="111" y="343"/>
                      <a:pt x="111" y="350"/>
                      <a:pt x="107" y="356"/>
                    </a:cubicBezTo>
                    <a:cubicBezTo>
                      <a:pt x="83" y="387"/>
                      <a:pt x="83" y="387"/>
                      <a:pt x="83" y="387"/>
                    </a:cubicBezTo>
                    <a:cubicBezTo>
                      <a:pt x="107" y="412"/>
                      <a:pt x="107" y="412"/>
                      <a:pt x="107" y="412"/>
                    </a:cubicBezTo>
                    <a:cubicBezTo>
                      <a:pt x="139" y="388"/>
                      <a:pt x="139" y="388"/>
                      <a:pt x="139" y="388"/>
                    </a:cubicBezTo>
                    <a:cubicBezTo>
                      <a:pt x="144" y="384"/>
                      <a:pt x="152" y="383"/>
                      <a:pt x="157" y="387"/>
                    </a:cubicBezTo>
                    <a:cubicBezTo>
                      <a:pt x="174" y="398"/>
                      <a:pt x="193" y="406"/>
                      <a:pt x="212" y="410"/>
                    </a:cubicBezTo>
                    <a:cubicBezTo>
                      <a:pt x="219" y="411"/>
                      <a:pt x="224" y="417"/>
                      <a:pt x="225" y="423"/>
                    </a:cubicBezTo>
                    <a:lnTo>
                      <a:pt x="230" y="4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186" name="Freeform 12">
                <a:extLst>
                  <a:ext uri="{FF2B5EF4-FFF2-40B4-BE49-F238E27FC236}">
                    <a16:creationId xmlns:a16="http://schemas.microsoft.com/office/drawing/2014/main" id="{2FF33822-FF7A-431D-ACB8-12E2164CDFCA}"/>
                  </a:ext>
                </a:extLst>
              </p:cNvPr>
              <p:cNvSpPr>
                <a:spLocks noEditPoints="1"/>
              </p:cNvSpPr>
              <p:nvPr/>
            </p:nvSpPr>
            <p:spPr bwMode="auto">
              <a:xfrm>
                <a:off x="5626100" y="2951163"/>
                <a:ext cx="939800" cy="947738"/>
              </a:xfrm>
              <a:custGeom>
                <a:avLst/>
                <a:gdLst>
                  <a:gd name="T0" fmla="*/ 124 w 249"/>
                  <a:gd name="T1" fmla="*/ 249 h 249"/>
                  <a:gd name="T2" fmla="*/ 0 w 249"/>
                  <a:gd name="T3" fmla="*/ 124 h 249"/>
                  <a:gd name="T4" fmla="*/ 124 w 249"/>
                  <a:gd name="T5" fmla="*/ 0 h 249"/>
                  <a:gd name="T6" fmla="*/ 249 w 249"/>
                  <a:gd name="T7" fmla="*/ 124 h 249"/>
                  <a:gd name="T8" fmla="*/ 124 w 249"/>
                  <a:gd name="T9" fmla="*/ 249 h 249"/>
                  <a:gd name="T10" fmla="*/ 124 w 249"/>
                  <a:gd name="T11" fmla="*/ 32 h 249"/>
                  <a:gd name="T12" fmla="*/ 32 w 249"/>
                  <a:gd name="T13" fmla="*/ 124 h 249"/>
                  <a:gd name="T14" fmla="*/ 124 w 249"/>
                  <a:gd name="T15" fmla="*/ 217 h 249"/>
                  <a:gd name="T16" fmla="*/ 217 w 249"/>
                  <a:gd name="T17" fmla="*/ 124 h 249"/>
                  <a:gd name="T18" fmla="*/ 124 w 249"/>
                  <a:gd name="T19"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moveTo>
                      <a:pt x="124" y="32"/>
                    </a:moveTo>
                    <a:cubicBezTo>
                      <a:pt x="73" y="32"/>
                      <a:pt x="32" y="73"/>
                      <a:pt x="32" y="124"/>
                    </a:cubicBezTo>
                    <a:cubicBezTo>
                      <a:pt x="32" y="175"/>
                      <a:pt x="73" y="217"/>
                      <a:pt x="124" y="217"/>
                    </a:cubicBezTo>
                    <a:cubicBezTo>
                      <a:pt x="175" y="217"/>
                      <a:pt x="217" y="175"/>
                      <a:pt x="217" y="124"/>
                    </a:cubicBezTo>
                    <a:cubicBezTo>
                      <a:pt x="217" y="73"/>
                      <a:pt x="175" y="32"/>
                      <a:pt x="1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grpSp>
      </p:grpSp>
      <p:grpSp>
        <p:nvGrpSpPr>
          <p:cNvPr id="10" name="그룹 9">
            <a:extLst>
              <a:ext uri="{FF2B5EF4-FFF2-40B4-BE49-F238E27FC236}">
                <a16:creationId xmlns:a16="http://schemas.microsoft.com/office/drawing/2014/main" id="{A4F672B0-61E2-48EF-80E9-1054B3995719}"/>
              </a:ext>
            </a:extLst>
          </p:cNvPr>
          <p:cNvGrpSpPr/>
          <p:nvPr/>
        </p:nvGrpSpPr>
        <p:grpSpPr>
          <a:xfrm>
            <a:off x="4690429" y="2925361"/>
            <a:ext cx="571953" cy="571953"/>
            <a:chOff x="9188124" y="2906724"/>
            <a:chExt cx="571953" cy="571953"/>
          </a:xfrm>
        </p:grpSpPr>
        <p:sp>
          <p:nvSpPr>
            <p:cNvPr id="188" name="타원 187">
              <a:extLst>
                <a:ext uri="{FF2B5EF4-FFF2-40B4-BE49-F238E27FC236}">
                  <a16:creationId xmlns:a16="http://schemas.microsoft.com/office/drawing/2014/main" id="{10F55A1D-5DFB-4760-B1E7-E9A5201E9656}"/>
                </a:ext>
              </a:extLst>
            </p:cNvPr>
            <p:cNvSpPr/>
            <p:nvPr/>
          </p:nvSpPr>
          <p:spPr>
            <a:xfrm>
              <a:off x="9188124" y="2906724"/>
              <a:ext cx="571953" cy="571953"/>
            </a:xfrm>
            <a:prstGeom prst="ellipse">
              <a:avLst/>
            </a:prstGeom>
            <a:solidFill>
              <a:schemeClr val="accent6">
                <a:lumMod val="40000"/>
                <a:lumOff val="60000"/>
              </a:schemeClr>
            </a:solidFill>
            <a:ln w="38100">
              <a:noFill/>
            </a:ln>
            <a:effectLst>
              <a:outerShdw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dirty="0"/>
            </a:p>
          </p:txBody>
        </p:sp>
        <p:grpSp>
          <p:nvGrpSpPr>
            <p:cNvPr id="189" name="그룹 188">
              <a:extLst>
                <a:ext uri="{FF2B5EF4-FFF2-40B4-BE49-F238E27FC236}">
                  <a16:creationId xmlns:a16="http://schemas.microsoft.com/office/drawing/2014/main" id="{47638606-30D8-46F1-A288-59D6AB56C96C}"/>
                </a:ext>
              </a:extLst>
            </p:cNvPr>
            <p:cNvGrpSpPr/>
            <p:nvPr/>
          </p:nvGrpSpPr>
          <p:grpSpPr>
            <a:xfrm>
              <a:off x="9341251" y="3011214"/>
              <a:ext cx="265702" cy="340275"/>
              <a:chOff x="5330825" y="2451100"/>
              <a:chExt cx="1527175" cy="1955801"/>
            </a:xfrm>
            <a:solidFill>
              <a:srgbClr val="1A3E3A"/>
            </a:solidFill>
          </p:grpSpPr>
          <p:sp>
            <p:nvSpPr>
              <p:cNvPr id="190" name="Freeform 24">
                <a:extLst>
                  <a:ext uri="{FF2B5EF4-FFF2-40B4-BE49-F238E27FC236}">
                    <a16:creationId xmlns:a16="http://schemas.microsoft.com/office/drawing/2014/main" id="{228D8843-2B2B-474B-9530-0026EB532BF8}"/>
                  </a:ext>
                </a:extLst>
              </p:cNvPr>
              <p:cNvSpPr>
                <a:spLocks/>
              </p:cNvSpPr>
              <p:nvPr/>
            </p:nvSpPr>
            <p:spPr bwMode="auto">
              <a:xfrm>
                <a:off x="5818188" y="4110038"/>
                <a:ext cx="547688" cy="296863"/>
              </a:xfrm>
              <a:custGeom>
                <a:avLst/>
                <a:gdLst>
                  <a:gd name="T0" fmla="*/ 73 w 145"/>
                  <a:gd name="T1" fmla="*/ 78 h 78"/>
                  <a:gd name="T2" fmla="*/ 1 w 145"/>
                  <a:gd name="T3" fmla="*/ 17 h 78"/>
                  <a:gd name="T4" fmla="*/ 13 w 145"/>
                  <a:gd name="T5" fmla="*/ 1 h 78"/>
                  <a:gd name="T6" fmla="*/ 29 w 145"/>
                  <a:gd name="T7" fmla="*/ 12 h 78"/>
                  <a:gd name="T8" fmla="*/ 73 w 145"/>
                  <a:gd name="T9" fmla="*/ 50 h 78"/>
                  <a:gd name="T10" fmla="*/ 116 w 145"/>
                  <a:gd name="T11" fmla="*/ 12 h 78"/>
                  <a:gd name="T12" fmla="*/ 132 w 145"/>
                  <a:gd name="T13" fmla="*/ 1 h 78"/>
                  <a:gd name="T14" fmla="*/ 144 w 145"/>
                  <a:gd name="T15" fmla="*/ 17 h 78"/>
                  <a:gd name="T16" fmla="*/ 73 w 145"/>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78">
                    <a:moveTo>
                      <a:pt x="73" y="78"/>
                    </a:moveTo>
                    <a:cubicBezTo>
                      <a:pt x="36" y="78"/>
                      <a:pt x="8" y="54"/>
                      <a:pt x="1" y="17"/>
                    </a:cubicBezTo>
                    <a:cubicBezTo>
                      <a:pt x="0" y="9"/>
                      <a:pt x="5" y="2"/>
                      <a:pt x="13" y="1"/>
                    </a:cubicBezTo>
                    <a:cubicBezTo>
                      <a:pt x="21" y="0"/>
                      <a:pt x="28" y="5"/>
                      <a:pt x="29" y="12"/>
                    </a:cubicBezTo>
                    <a:cubicBezTo>
                      <a:pt x="33" y="35"/>
                      <a:pt x="50" y="50"/>
                      <a:pt x="73" y="50"/>
                    </a:cubicBezTo>
                    <a:cubicBezTo>
                      <a:pt x="95" y="50"/>
                      <a:pt x="112" y="35"/>
                      <a:pt x="116" y="12"/>
                    </a:cubicBezTo>
                    <a:cubicBezTo>
                      <a:pt x="118" y="5"/>
                      <a:pt x="125" y="0"/>
                      <a:pt x="132" y="1"/>
                    </a:cubicBezTo>
                    <a:cubicBezTo>
                      <a:pt x="140" y="2"/>
                      <a:pt x="145" y="9"/>
                      <a:pt x="144" y="17"/>
                    </a:cubicBezTo>
                    <a:cubicBezTo>
                      <a:pt x="138" y="54"/>
                      <a:pt x="109" y="78"/>
                      <a:pt x="7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191" name="Freeform 25">
                <a:extLst>
                  <a:ext uri="{FF2B5EF4-FFF2-40B4-BE49-F238E27FC236}">
                    <a16:creationId xmlns:a16="http://schemas.microsoft.com/office/drawing/2014/main" id="{5FC209EA-E13B-4D2B-B6AC-47F9D82A854E}"/>
                  </a:ext>
                </a:extLst>
              </p:cNvPr>
              <p:cNvSpPr>
                <a:spLocks/>
              </p:cNvSpPr>
              <p:nvPr/>
            </p:nvSpPr>
            <p:spPr bwMode="auto">
              <a:xfrm>
                <a:off x="5330825" y="2451100"/>
                <a:ext cx="1527175" cy="1446213"/>
              </a:xfrm>
              <a:custGeom>
                <a:avLst/>
                <a:gdLst>
                  <a:gd name="T0" fmla="*/ 109 w 404"/>
                  <a:gd name="T1" fmla="*/ 378 h 380"/>
                  <a:gd name="T2" fmla="*/ 103 w 404"/>
                  <a:gd name="T3" fmla="*/ 376 h 380"/>
                  <a:gd name="T4" fmla="*/ 0 w 404"/>
                  <a:gd name="T5" fmla="*/ 201 h 380"/>
                  <a:gd name="T6" fmla="*/ 202 w 404"/>
                  <a:gd name="T7" fmla="*/ 0 h 380"/>
                  <a:gd name="T8" fmla="*/ 404 w 404"/>
                  <a:gd name="T9" fmla="*/ 201 h 380"/>
                  <a:gd name="T10" fmla="*/ 301 w 404"/>
                  <a:gd name="T11" fmla="*/ 376 h 380"/>
                  <a:gd name="T12" fmla="*/ 282 w 404"/>
                  <a:gd name="T13" fmla="*/ 371 h 380"/>
                  <a:gd name="T14" fmla="*/ 287 w 404"/>
                  <a:gd name="T15" fmla="*/ 352 h 380"/>
                  <a:gd name="T16" fmla="*/ 376 w 404"/>
                  <a:gd name="T17" fmla="*/ 201 h 380"/>
                  <a:gd name="T18" fmla="*/ 202 w 404"/>
                  <a:gd name="T19" fmla="*/ 28 h 380"/>
                  <a:gd name="T20" fmla="*/ 28 w 404"/>
                  <a:gd name="T21" fmla="*/ 201 h 380"/>
                  <a:gd name="T22" fmla="*/ 116 w 404"/>
                  <a:gd name="T23" fmla="*/ 352 h 380"/>
                  <a:gd name="T24" fmla="*/ 122 w 404"/>
                  <a:gd name="T25" fmla="*/ 371 h 380"/>
                  <a:gd name="T26" fmla="*/ 109 w 404"/>
                  <a:gd name="T27" fmla="*/ 37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380">
                    <a:moveTo>
                      <a:pt x="109" y="378"/>
                    </a:moveTo>
                    <a:cubicBezTo>
                      <a:pt x="107" y="378"/>
                      <a:pt x="105" y="378"/>
                      <a:pt x="103" y="376"/>
                    </a:cubicBezTo>
                    <a:cubicBezTo>
                      <a:pt x="39" y="341"/>
                      <a:pt x="0" y="274"/>
                      <a:pt x="0" y="201"/>
                    </a:cubicBezTo>
                    <a:cubicBezTo>
                      <a:pt x="0" y="90"/>
                      <a:pt x="90" y="0"/>
                      <a:pt x="202" y="0"/>
                    </a:cubicBezTo>
                    <a:cubicBezTo>
                      <a:pt x="313" y="0"/>
                      <a:pt x="404" y="90"/>
                      <a:pt x="404" y="201"/>
                    </a:cubicBezTo>
                    <a:cubicBezTo>
                      <a:pt x="404" y="274"/>
                      <a:pt x="364" y="341"/>
                      <a:pt x="301" y="376"/>
                    </a:cubicBezTo>
                    <a:cubicBezTo>
                      <a:pt x="294" y="380"/>
                      <a:pt x="285" y="378"/>
                      <a:pt x="282" y="371"/>
                    </a:cubicBezTo>
                    <a:cubicBezTo>
                      <a:pt x="278" y="364"/>
                      <a:pt x="280" y="356"/>
                      <a:pt x="287" y="352"/>
                    </a:cubicBezTo>
                    <a:cubicBezTo>
                      <a:pt x="342" y="321"/>
                      <a:pt x="376" y="263"/>
                      <a:pt x="376" y="201"/>
                    </a:cubicBezTo>
                    <a:cubicBezTo>
                      <a:pt x="376" y="106"/>
                      <a:pt x="298" y="28"/>
                      <a:pt x="202" y="28"/>
                    </a:cubicBezTo>
                    <a:cubicBezTo>
                      <a:pt x="106" y="28"/>
                      <a:pt x="28" y="106"/>
                      <a:pt x="28" y="201"/>
                    </a:cubicBezTo>
                    <a:cubicBezTo>
                      <a:pt x="28" y="263"/>
                      <a:pt x="62" y="321"/>
                      <a:pt x="116" y="352"/>
                    </a:cubicBezTo>
                    <a:cubicBezTo>
                      <a:pt x="123" y="356"/>
                      <a:pt x="125" y="364"/>
                      <a:pt x="122" y="371"/>
                    </a:cubicBezTo>
                    <a:cubicBezTo>
                      <a:pt x="119" y="376"/>
                      <a:pt x="114" y="378"/>
                      <a:pt x="10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192" name="Freeform 26">
                <a:extLst>
                  <a:ext uri="{FF2B5EF4-FFF2-40B4-BE49-F238E27FC236}">
                    <a16:creationId xmlns:a16="http://schemas.microsoft.com/office/drawing/2014/main" id="{CBC11104-1A96-4830-A287-E238846FC2AE}"/>
                  </a:ext>
                </a:extLst>
              </p:cNvPr>
              <p:cNvSpPr>
                <a:spLocks noEditPoints="1"/>
              </p:cNvSpPr>
              <p:nvPr/>
            </p:nvSpPr>
            <p:spPr bwMode="auto">
              <a:xfrm>
                <a:off x="5689600" y="3783013"/>
                <a:ext cx="804863" cy="436563"/>
              </a:xfrm>
              <a:custGeom>
                <a:avLst/>
                <a:gdLst>
                  <a:gd name="T0" fmla="*/ 172 w 213"/>
                  <a:gd name="T1" fmla="*/ 115 h 115"/>
                  <a:gd name="T2" fmla="*/ 41 w 213"/>
                  <a:gd name="T3" fmla="*/ 115 h 115"/>
                  <a:gd name="T4" fmla="*/ 5 w 213"/>
                  <a:gd name="T5" fmla="*/ 82 h 115"/>
                  <a:gd name="T6" fmla="*/ 1 w 213"/>
                  <a:gd name="T7" fmla="*/ 35 h 115"/>
                  <a:gd name="T8" fmla="*/ 9 w 213"/>
                  <a:gd name="T9" fmla="*/ 11 h 115"/>
                  <a:gd name="T10" fmla="*/ 33 w 213"/>
                  <a:gd name="T11" fmla="*/ 0 h 115"/>
                  <a:gd name="T12" fmla="*/ 180 w 213"/>
                  <a:gd name="T13" fmla="*/ 0 h 115"/>
                  <a:gd name="T14" fmla="*/ 204 w 213"/>
                  <a:gd name="T15" fmla="*/ 11 h 115"/>
                  <a:gd name="T16" fmla="*/ 212 w 213"/>
                  <a:gd name="T17" fmla="*/ 35 h 115"/>
                  <a:gd name="T18" fmla="*/ 208 w 213"/>
                  <a:gd name="T19" fmla="*/ 82 h 115"/>
                  <a:gd name="T20" fmla="*/ 172 w 213"/>
                  <a:gd name="T21" fmla="*/ 115 h 115"/>
                  <a:gd name="T22" fmla="*/ 33 w 213"/>
                  <a:gd name="T23" fmla="*/ 28 h 115"/>
                  <a:gd name="T24" fmla="*/ 30 w 213"/>
                  <a:gd name="T25" fmla="*/ 30 h 115"/>
                  <a:gd name="T26" fmla="*/ 29 w 213"/>
                  <a:gd name="T27" fmla="*/ 33 h 115"/>
                  <a:gd name="T28" fmla="*/ 33 w 213"/>
                  <a:gd name="T29" fmla="*/ 79 h 115"/>
                  <a:gd name="T30" fmla="*/ 41 w 213"/>
                  <a:gd name="T31" fmla="*/ 87 h 115"/>
                  <a:gd name="T32" fmla="*/ 172 w 213"/>
                  <a:gd name="T33" fmla="*/ 87 h 115"/>
                  <a:gd name="T34" fmla="*/ 180 w 213"/>
                  <a:gd name="T35" fmla="*/ 79 h 115"/>
                  <a:gd name="T36" fmla="*/ 184 w 213"/>
                  <a:gd name="T37" fmla="*/ 33 h 115"/>
                  <a:gd name="T38" fmla="*/ 183 w 213"/>
                  <a:gd name="T39" fmla="*/ 30 h 115"/>
                  <a:gd name="T40" fmla="*/ 180 w 213"/>
                  <a:gd name="T41" fmla="*/ 28 h 115"/>
                  <a:gd name="T42" fmla="*/ 33 w 213"/>
                  <a:gd name="T43" fmla="*/ 2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15">
                    <a:moveTo>
                      <a:pt x="172" y="115"/>
                    </a:moveTo>
                    <a:cubicBezTo>
                      <a:pt x="41" y="115"/>
                      <a:pt x="41" y="115"/>
                      <a:pt x="41" y="115"/>
                    </a:cubicBezTo>
                    <a:cubicBezTo>
                      <a:pt x="23" y="115"/>
                      <a:pt x="7" y="100"/>
                      <a:pt x="5" y="82"/>
                    </a:cubicBezTo>
                    <a:cubicBezTo>
                      <a:pt x="1" y="35"/>
                      <a:pt x="1" y="35"/>
                      <a:pt x="1" y="35"/>
                    </a:cubicBezTo>
                    <a:cubicBezTo>
                      <a:pt x="0" y="26"/>
                      <a:pt x="3" y="17"/>
                      <a:pt x="9" y="11"/>
                    </a:cubicBezTo>
                    <a:cubicBezTo>
                      <a:pt x="15" y="4"/>
                      <a:pt x="24" y="0"/>
                      <a:pt x="33" y="0"/>
                    </a:cubicBezTo>
                    <a:cubicBezTo>
                      <a:pt x="180" y="0"/>
                      <a:pt x="180" y="0"/>
                      <a:pt x="180" y="0"/>
                    </a:cubicBezTo>
                    <a:cubicBezTo>
                      <a:pt x="189" y="0"/>
                      <a:pt x="198" y="4"/>
                      <a:pt x="204" y="11"/>
                    </a:cubicBezTo>
                    <a:cubicBezTo>
                      <a:pt x="210" y="17"/>
                      <a:pt x="213" y="26"/>
                      <a:pt x="212" y="35"/>
                    </a:cubicBezTo>
                    <a:cubicBezTo>
                      <a:pt x="208" y="82"/>
                      <a:pt x="208" y="82"/>
                      <a:pt x="208" y="82"/>
                    </a:cubicBezTo>
                    <a:cubicBezTo>
                      <a:pt x="206" y="100"/>
                      <a:pt x="191" y="115"/>
                      <a:pt x="172" y="115"/>
                    </a:cubicBezTo>
                    <a:close/>
                    <a:moveTo>
                      <a:pt x="33" y="28"/>
                    </a:moveTo>
                    <a:cubicBezTo>
                      <a:pt x="31" y="28"/>
                      <a:pt x="30" y="29"/>
                      <a:pt x="30" y="30"/>
                    </a:cubicBezTo>
                    <a:cubicBezTo>
                      <a:pt x="29" y="30"/>
                      <a:pt x="29" y="31"/>
                      <a:pt x="29" y="33"/>
                    </a:cubicBezTo>
                    <a:cubicBezTo>
                      <a:pt x="33" y="79"/>
                      <a:pt x="33" y="79"/>
                      <a:pt x="33" y="79"/>
                    </a:cubicBezTo>
                    <a:cubicBezTo>
                      <a:pt x="34" y="83"/>
                      <a:pt x="37" y="87"/>
                      <a:pt x="41" y="87"/>
                    </a:cubicBezTo>
                    <a:cubicBezTo>
                      <a:pt x="172" y="87"/>
                      <a:pt x="172" y="87"/>
                      <a:pt x="172" y="87"/>
                    </a:cubicBezTo>
                    <a:cubicBezTo>
                      <a:pt x="176" y="87"/>
                      <a:pt x="180" y="83"/>
                      <a:pt x="180" y="79"/>
                    </a:cubicBezTo>
                    <a:cubicBezTo>
                      <a:pt x="184" y="33"/>
                      <a:pt x="184" y="33"/>
                      <a:pt x="184" y="33"/>
                    </a:cubicBezTo>
                    <a:cubicBezTo>
                      <a:pt x="185" y="31"/>
                      <a:pt x="184" y="30"/>
                      <a:pt x="183" y="30"/>
                    </a:cubicBezTo>
                    <a:cubicBezTo>
                      <a:pt x="183" y="29"/>
                      <a:pt x="182" y="28"/>
                      <a:pt x="180" y="28"/>
                    </a:cubicBezTo>
                    <a:lnTo>
                      <a:pt x="3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193" name="Freeform 27">
                <a:extLst>
                  <a:ext uri="{FF2B5EF4-FFF2-40B4-BE49-F238E27FC236}">
                    <a16:creationId xmlns:a16="http://schemas.microsoft.com/office/drawing/2014/main" id="{CD2EE66C-CB59-4C08-A673-8383F8A6671A}"/>
                  </a:ext>
                </a:extLst>
              </p:cNvPr>
              <p:cNvSpPr>
                <a:spLocks/>
              </p:cNvSpPr>
              <p:nvPr/>
            </p:nvSpPr>
            <p:spPr bwMode="auto">
              <a:xfrm>
                <a:off x="5708650" y="3952875"/>
                <a:ext cx="766763" cy="92075"/>
              </a:xfrm>
              <a:custGeom>
                <a:avLst/>
                <a:gdLst>
                  <a:gd name="T0" fmla="*/ 191 w 203"/>
                  <a:gd name="T1" fmla="*/ 24 h 24"/>
                  <a:gd name="T2" fmla="*/ 12 w 203"/>
                  <a:gd name="T3" fmla="*/ 24 h 24"/>
                  <a:gd name="T4" fmla="*/ 0 w 203"/>
                  <a:gd name="T5" fmla="*/ 12 h 24"/>
                  <a:gd name="T6" fmla="*/ 12 w 203"/>
                  <a:gd name="T7" fmla="*/ 0 h 24"/>
                  <a:gd name="T8" fmla="*/ 191 w 203"/>
                  <a:gd name="T9" fmla="*/ 0 h 24"/>
                  <a:gd name="T10" fmla="*/ 203 w 203"/>
                  <a:gd name="T11" fmla="*/ 12 h 24"/>
                  <a:gd name="T12" fmla="*/ 191 w 20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03" h="24">
                    <a:moveTo>
                      <a:pt x="191" y="24"/>
                    </a:moveTo>
                    <a:cubicBezTo>
                      <a:pt x="12" y="24"/>
                      <a:pt x="12" y="24"/>
                      <a:pt x="12" y="24"/>
                    </a:cubicBezTo>
                    <a:cubicBezTo>
                      <a:pt x="6" y="24"/>
                      <a:pt x="0" y="19"/>
                      <a:pt x="0" y="12"/>
                    </a:cubicBezTo>
                    <a:cubicBezTo>
                      <a:pt x="0" y="6"/>
                      <a:pt x="6" y="0"/>
                      <a:pt x="12" y="0"/>
                    </a:cubicBezTo>
                    <a:cubicBezTo>
                      <a:pt x="191" y="0"/>
                      <a:pt x="191" y="0"/>
                      <a:pt x="191" y="0"/>
                    </a:cubicBezTo>
                    <a:cubicBezTo>
                      <a:pt x="198" y="0"/>
                      <a:pt x="203" y="6"/>
                      <a:pt x="203" y="12"/>
                    </a:cubicBezTo>
                    <a:cubicBezTo>
                      <a:pt x="203" y="19"/>
                      <a:pt x="198" y="24"/>
                      <a:pt x="19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grpSp>
      </p:grpSp>
      <p:cxnSp>
        <p:nvCxnSpPr>
          <p:cNvPr id="194" name="직선 연결선 193">
            <a:extLst>
              <a:ext uri="{FF2B5EF4-FFF2-40B4-BE49-F238E27FC236}">
                <a16:creationId xmlns:a16="http://schemas.microsoft.com/office/drawing/2014/main" id="{4604665C-C79C-4A00-A127-0AD73D53A00B}"/>
              </a:ext>
            </a:extLst>
          </p:cNvPr>
          <p:cNvCxnSpPr>
            <a:cxnSpLocks/>
          </p:cNvCxnSpPr>
          <p:nvPr/>
        </p:nvCxnSpPr>
        <p:spPr>
          <a:xfrm flipH="1">
            <a:off x="3050719" y="3218044"/>
            <a:ext cx="1541065" cy="0"/>
          </a:xfrm>
          <a:prstGeom prst="line">
            <a:avLst/>
          </a:prstGeom>
          <a:ln w="12700">
            <a:gradFill flip="none" rotWithShape="1">
              <a:gsLst>
                <a:gs pos="0">
                  <a:schemeClr val="accent4">
                    <a:lumMod val="20000"/>
                    <a:lumOff val="80000"/>
                  </a:schemeClr>
                </a:gs>
                <a:gs pos="100000">
                  <a:schemeClr val="accent6">
                    <a:lumMod val="60000"/>
                    <a:lumOff val="40000"/>
                  </a:schemeClr>
                </a:gs>
              </a:gsLst>
              <a:lin ang="10800000" scaled="1"/>
              <a:tileRect/>
            </a:gradFill>
            <a:headEnd type="oval" w="sm" len="sm"/>
          </a:ln>
        </p:spPr>
        <p:style>
          <a:lnRef idx="1">
            <a:schemeClr val="accent1"/>
          </a:lnRef>
          <a:fillRef idx="0">
            <a:schemeClr val="accent1"/>
          </a:fillRef>
          <a:effectRef idx="0">
            <a:schemeClr val="accent1"/>
          </a:effectRef>
          <a:fontRef idx="minor">
            <a:schemeClr val="tx1"/>
          </a:fontRef>
        </p:style>
      </p:cxnSp>
      <p:grpSp>
        <p:nvGrpSpPr>
          <p:cNvPr id="3" name="그룹 2">
            <a:extLst>
              <a:ext uri="{FF2B5EF4-FFF2-40B4-BE49-F238E27FC236}">
                <a16:creationId xmlns:a16="http://schemas.microsoft.com/office/drawing/2014/main" id="{DDC95D68-4ACC-411C-8B38-5C422226609D}"/>
              </a:ext>
            </a:extLst>
          </p:cNvPr>
          <p:cNvGrpSpPr/>
          <p:nvPr/>
        </p:nvGrpSpPr>
        <p:grpSpPr>
          <a:xfrm>
            <a:off x="2446948" y="2925362"/>
            <a:ext cx="571953" cy="571953"/>
            <a:chOff x="2431923" y="2906726"/>
            <a:chExt cx="571953" cy="571953"/>
          </a:xfrm>
        </p:grpSpPr>
        <p:sp>
          <p:nvSpPr>
            <p:cNvPr id="196" name="타원 195">
              <a:extLst>
                <a:ext uri="{FF2B5EF4-FFF2-40B4-BE49-F238E27FC236}">
                  <a16:creationId xmlns:a16="http://schemas.microsoft.com/office/drawing/2014/main" id="{048A4EE3-9F2F-4FB4-A197-0F24319547AE}"/>
                </a:ext>
              </a:extLst>
            </p:cNvPr>
            <p:cNvSpPr/>
            <p:nvPr/>
          </p:nvSpPr>
          <p:spPr>
            <a:xfrm>
              <a:off x="2431923" y="2906726"/>
              <a:ext cx="571953" cy="571953"/>
            </a:xfrm>
            <a:prstGeom prst="ellipse">
              <a:avLst/>
            </a:prstGeom>
            <a:solidFill>
              <a:schemeClr val="accent4">
                <a:lumMod val="40000"/>
                <a:lumOff val="60000"/>
              </a:schemeClr>
            </a:solidFill>
            <a:ln w="38100">
              <a:noFill/>
            </a:ln>
            <a:effectLst>
              <a:outerShdw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dirty="0"/>
            </a:p>
          </p:txBody>
        </p:sp>
        <p:grpSp>
          <p:nvGrpSpPr>
            <p:cNvPr id="197" name="그룹 196">
              <a:extLst>
                <a:ext uri="{FF2B5EF4-FFF2-40B4-BE49-F238E27FC236}">
                  <a16:creationId xmlns:a16="http://schemas.microsoft.com/office/drawing/2014/main" id="{9C2F554E-EB16-46C0-ADA4-51A1216B3DD9}"/>
                </a:ext>
              </a:extLst>
            </p:cNvPr>
            <p:cNvGrpSpPr/>
            <p:nvPr/>
          </p:nvGrpSpPr>
          <p:grpSpPr>
            <a:xfrm>
              <a:off x="2580532" y="3017542"/>
              <a:ext cx="274737" cy="327620"/>
              <a:chOff x="1952171" y="-633412"/>
              <a:chExt cx="338138" cy="403225"/>
            </a:xfrm>
            <a:solidFill>
              <a:srgbClr val="1A3E3A"/>
            </a:solidFill>
          </p:grpSpPr>
          <p:sp>
            <p:nvSpPr>
              <p:cNvPr id="198" name="Freeform 5">
                <a:extLst>
                  <a:ext uri="{FF2B5EF4-FFF2-40B4-BE49-F238E27FC236}">
                    <a16:creationId xmlns:a16="http://schemas.microsoft.com/office/drawing/2014/main" id="{2CA324F0-3FB6-40E5-98FA-E0ED8DE19FF3}"/>
                  </a:ext>
                </a:extLst>
              </p:cNvPr>
              <p:cNvSpPr>
                <a:spLocks noEditPoints="1"/>
              </p:cNvSpPr>
              <p:nvPr/>
            </p:nvSpPr>
            <p:spPr bwMode="auto">
              <a:xfrm>
                <a:off x="1952171" y="-633412"/>
                <a:ext cx="338138" cy="403225"/>
              </a:xfrm>
              <a:custGeom>
                <a:avLst/>
                <a:gdLst>
                  <a:gd name="T0" fmla="*/ 337 w 367"/>
                  <a:gd name="T1" fmla="*/ 434 h 434"/>
                  <a:gd name="T2" fmla="*/ 31 w 367"/>
                  <a:gd name="T3" fmla="*/ 434 h 434"/>
                  <a:gd name="T4" fmla="*/ 0 w 367"/>
                  <a:gd name="T5" fmla="*/ 403 h 434"/>
                  <a:gd name="T6" fmla="*/ 0 w 367"/>
                  <a:gd name="T7" fmla="*/ 31 h 434"/>
                  <a:gd name="T8" fmla="*/ 31 w 367"/>
                  <a:gd name="T9" fmla="*/ 0 h 434"/>
                  <a:gd name="T10" fmla="*/ 337 w 367"/>
                  <a:gd name="T11" fmla="*/ 0 h 434"/>
                  <a:gd name="T12" fmla="*/ 367 w 367"/>
                  <a:gd name="T13" fmla="*/ 31 h 434"/>
                  <a:gd name="T14" fmla="*/ 367 w 367"/>
                  <a:gd name="T15" fmla="*/ 403 h 434"/>
                  <a:gd name="T16" fmla="*/ 337 w 367"/>
                  <a:gd name="T17" fmla="*/ 434 h 434"/>
                  <a:gd name="T18" fmla="*/ 31 w 367"/>
                  <a:gd name="T19" fmla="*/ 28 h 434"/>
                  <a:gd name="T20" fmla="*/ 28 w 367"/>
                  <a:gd name="T21" fmla="*/ 31 h 434"/>
                  <a:gd name="T22" fmla="*/ 28 w 367"/>
                  <a:gd name="T23" fmla="*/ 403 h 434"/>
                  <a:gd name="T24" fmla="*/ 31 w 367"/>
                  <a:gd name="T25" fmla="*/ 406 h 434"/>
                  <a:gd name="T26" fmla="*/ 337 w 367"/>
                  <a:gd name="T27" fmla="*/ 406 h 434"/>
                  <a:gd name="T28" fmla="*/ 339 w 367"/>
                  <a:gd name="T29" fmla="*/ 403 h 434"/>
                  <a:gd name="T30" fmla="*/ 339 w 367"/>
                  <a:gd name="T31" fmla="*/ 31 h 434"/>
                  <a:gd name="T32" fmla="*/ 337 w 367"/>
                  <a:gd name="T33" fmla="*/ 28 h 434"/>
                  <a:gd name="T34" fmla="*/ 31 w 367"/>
                  <a:gd name="T35" fmla="*/ 2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434">
                    <a:moveTo>
                      <a:pt x="337" y="434"/>
                    </a:moveTo>
                    <a:cubicBezTo>
                      <a:pt x="31" y="434"/>
                      <a:pt x="31" y="434"/>
                      <a:pt x="31" y="434"/>
                    </a:cubicBezTo>
                    <a:cubicBezTo>
                      <a:pt x="14" y="434"/>
                      <a:pt x="0" y="420"/>
                      <a:pt x="0" y="403"/>
                    </a:cubicBezTo>
                    <a:cubicBezTo>
                      <a:pt x="0" y="31"/>
                      <a:pt x="0" y="31"/>
                      <a:pt x="0" y="31"/>
                    </a:cubicBezTo>
                    <a:cubicBezTo>
                      <a:pt x="0" y="14"/>
                      <a:pt x="14" y="0"/>
                      <a:pt x="31" y="0"/>
                    </a:cubicBezTo>
                    <a:cubicBezTo>
                      <a:pt x="337" y="0"/>
                      <a:pt x="337" y="0"/>
                      <a:pt x="337" y="0"/>
                    </a:cubicBezTo>
                    <a:cubicBezTo>
                      <a:pt x="354" y="0"/>
                      <a:pt x="367" y="14"/>
                      <a:pt x="367" y="31"/>
                    </a:cubicBezTo>
                    <a:cubicBezTo>
                      <a:pt x="367" y="403"/>
                      <a:pt x="367" y="403"/>
                      <a:pt x="367" y="403"/>
                    </a:cubicBezTo>
                    <a:cubicBezTo>
                      <a:pt x="367" y="420"/>
                      <a:pt x="354" y="434"/>
                      <a:pt x="337" y="434"/>
                    </a:cubicBezTo>
                    <a:close/>
                    <a:moveTo>
                      <a:pt x="31" y="28"/>
                    </a:moveTo>
                    <a:cubicBezTo>
                      <a:pt x="30" y="28"/>
                      <a:pt x="28" y="30"/>
                      <a:pt x="28" y="31"/>
                    </a:cubicBezTo>
                    <a:cubicBezTo>
                      <a:pt x="28" y="403"/>
                      <a:pt x="28" y="403"/>
                      <a:pt x="28" y="403"/>
                    </a:cubicBezTo>
                    <a:cubicBezTo>
                      <a:pt x="28" y="405"/>
                      <a:pt x="30" y="406"/>
                      <a:pt x="31" y="406"/>
                    </a:cubicBezTo>
                    <a:cubicBezTo>
                      <a:pt x="337" y="406"/>
                      <a:pt x="337" y="406"/>
                      <a:pt x="337" y="406"/>
                    </a:cubicBezTo>
                    <a:cubicBezTo>
                      <a:pt x="338" y="406"/>
                      <a:pt x="339" y="405"/>
                      <a:pt x="339" y="403"/>
                    </a:cubicBezTo>
                    <a:cubicBezTo>
                      <a:pt x="339" y="31"/>
                      <a:pt x="339" y="31"/>
                      <a:pt x="339" y="31"/>
                    </a:cubicBezTo>
                    <a:cubicBezTo>
                      <a:pt x="339" y="30"/>
                      <a:pt x="338" y="28"/>
                      <a:pt x="337" y="28"/>
                    </a:cubicBezTo>
                    <a:lnTo>
                      <a:pt x="3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199" name="Freeform 6">
                <a:extLst>
                  <a:ext uri="{FF2B5EF4-FFF2-40B4-BE49-F238E27FC236}">
                    <a16:creationId xmlns:a16="http://schemas.microsoft.com/office/drawing/2014/main" id="{1086E986-4863-4073-8B9F-D868A82114C7}"/>
                  </a:ext>
                </a:extLst>
              </p:cNvPr>
              <p:cNvSpPr>
                <a:spLocks/>
              </p:cNvSpPr>
              <p:nvPr/>
            </p:nvSpPr>
            <p:spPr bwMode="auto">
              <a:xfrm>
                <a:off x="2029958" y="-585787"/>
                <a:ext cx="39688" cy="39688"/>
              </a:xfrm>
              <a:custGeom>
                <a:avLst/>
                <a:gdLst>
                  <a:gd name="T0" fmla="*/ 43 w 43"/>
                  <a:gd name="T1" fmla="*/ 21 h 43"/>
                  <a:gd name="T2" fmla="*/ 22 w 43"/>
                  <a:gd name="T3" fmla="*/ 43 h 43"/>
                  <a:gd name="T4" fmla="*/ 22 w 43"/>
                  <a:gd name="T5" fmla="*/ 43 h 43"/>
                  <a:gd name="T6" fmla="*/ 0 w 43"/>
                  <a:gd name="T7" fmla="*/ 21 h 43"/>
                  <a:gd name="T8" fmla="*/ 0 w 43"/>
                  <a:gd name="T9" fmla="*/ 21 h 43"/>
                  <a:gd name="T10" fmla="*/ 22 w 43"/>
                  <a:gd name="T11" fmla="*/ 0 h 43"/>
                  <a:gd name="T12" fmla="*/ 22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4" y="43"/>
                      <a:pt x="22" y="43"/>
                    </a:cubicBezTo>
                    <a:cubicBezTo>
                      <a:pt x="22" y="43"/>
                      <a:pt x="22" y="43"/>
                      <a:pt x="22" y="43"/>
                    </a:cubicBezTo>
                    <a:cubicBezTo>
                      <a:pt x="10" y="43"/>
                      <a:pt x="0" y="33"/>
                      <a:pt x="0" y="21"/>
                    </a:cubicBezTo>
                    <a:cubicBezTo>
                      <a:pt x="0" y="21"/>
                      <a:pt x="0" y="21"/>
                      <a:pt x="0" y="21"/>
                    </a:cubicBezTo>
                    <a:cubicBezTo>
                      <a:pt x="0" y="10"/>
                      <a:pt x="10" y="0"/>
                      <a:pt x="22" y="0"/>
                    </a:cubicBezTo>
                    <a:cubicBezTo>
                      <a:pt x="22" y="0"/>
                      <a:pt x="22" y="0"/>
                      <a:pt x="22" y="0"/>
                    </a:cubicBezTo>
                    <a:cubicBezTo>
                      <a:pt x="34"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0" name="Freeform 7">
                <a:extLst>
                  <a:ext uri="{FF2B5EF4-FFF2-40B4-BE49-F238E27FC236}">
                    <a16:creationId xmlns:a16="http://schemas.microsoft.com/office/drawing/2014/main" id="{489A6F46-8A36-4881-8E0B-44C01D0BDC0A}"/>
                  </a:ext>
                </a:extLst>
              </p:cNvPr>
              <p:cNvSpPr>
                <a:spLocks/>
              </p:cNvSpPr>
              <p:nvPr/>
            </p:nvSpPr>
            <p:spPr bwMode="auto">
              <a:xfrm>
                <a:off x="2042658" y="-619125"/>
                <a:ext cx="14288" cy="60325"/>
              </a:xfrm>
              <a:custGeom>
                <a:avLst/>
                <a:gdLst>
                  <a:gd name="T0" fmla="*/ 9 w 17"/>
                  <a:gd name="T1" fmla="*/ 66 h 66"/>
                  <a:gd name="T2" fmla="*/ 0 w 17"/>
                  <a:gd name="T3" fmla="*/ 57 h 66"/>
                  <a:gd name="T4" fmla="*/ 0 w 17"/>
                  <a:gd name="T5" fmla="*/ 9 h 66"/>
                  <a:gd name="T6" fmla="*/ 9 w 17"/>
                  <a:gd name="T7" fmla="*/ 0 h 66"/>
                  <a:gd name="T8" fmla="*/ 17 w 17"/>
                  <a:gd name="T9" fmla="*/ 9 h 66"/>
                  <a:gd name="T10" fmla="*/ 17 w 17"/>
                  <a:gd name="T11" fmla="*/ 57 h 66"/>
                  <a:gd name="T12" fmla="*/ 9 w 17"/>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7" h="66">
                    <a:moveTo>
                      <a:pt x="9" y="66"/>
                    </a:moveTo>
                    <a:cubicBezTo>
                      <a:pt x="4" y="66"/>
                      <a:pt x="0" y="62"/>
                      <a:pt x="0" y="57"/>
                    </a:cubicBezTo>
                    <a:cubicBezTo>
                      <a:pt x="0" y="9"/>
                      <a:pt x="0" y="9"/>
                      <a:pt x="0" y="9"/>
                    </a:cubicBezTo>
                    <a:cubicBezTo>
                      <a:pt x="0" y="4"/>
                      <a:pt x="4" y="0"/>
                      <a:pt x="9" y="0"/>
                    </a:cubicBezTo>
                    <a:cubicBezTo>
                      <a:pt x="13" y="0"/>
                      <a:pt x="17" y="4"/>
                      <a:pt x="17" y="9"/>
                    </a:cubicBezTo>
                    <a:cubicBezTo>
                      <a:pt x="17" y="57"/>
                      <a:pt x="17" y="57"/>
                      <a:pt x="17" y="57"/>
                    </a:cubicBezTo>
                    <a:cubicBezTo>
                      <a:pt x="17" y="62"/>
                      <a:pt x="13" y="66"/>
                      <a:pt x="9"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1" name="Freeform 8">
                <a:extLst>
                  <a:ext uri="{FF2B5EF4-FFF2-40B4-BE49-F238E27FC236}">
                    <a16:creationId xmlns:a16="http://schemas.microsoft.com/office/drawing/2014/main" id="{D7BBFC23-A0B7-4B46-8A5A-E8415B08233E}"/>
                  </a:ext>
                </a:extLst>
              </p:cNvPr>
              <p:cNvSpPr>
                <a:spLocks/>
              </p:cNvSpPr>
              <p:nvPr/>
            </p:nvSpPr>
            <p:spPr bwMode="auto">
              <a:xfrm>
                <a:off x="2101396" y="-585787"/>
                <a:ext cx="39688" cy="39688"/>
              </a:xfrm>
              <a:custGeom>
                <a:avLst/>
                <a:gdLst>
                  <a:gd name="T0" fmla="*/ 43 w 43"/>
                  <a:gd name="T1" fmla="*/ 21 h 43"/>
                  <a:gd name="T2" fmla="*/ 22 w 43"/>
                  <a:gd name="T3" fmla="*/ 43 h 43"/>
                  <a:gd name="T4" fmla="*/ 22 w 43"/>
                  <a:gd name="T5" fmla="*/ 43 h 43"/>
                  <a:gd name="T6" fmla="*/ 0 w 43"/>
                  <a:gd name="T7" fmla="*/ 21 h 43"/>
                  <a:gd name="T8" fmla="*/ 0 w 43"/>
                  <a:gd name="T9" fmla="*/ 21 h 43"/>
                  <a:gd name="T10" fmla="*/ 22 w 43"/>
                  <a:gd name="T11" fmla="*/ 0 h 43"/>
                  <a:gd name="T12" fmla="*/ 22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4" y="43"/>
                      <a:pt x="22" y="43"/>
                    </a:cubicBezTo>
                    <a:cubicBezTo>
                      <a:pt x="22" y="43"/>
                      <a:pt x="22" y="43"/>
                      <a:pt x="22" y="43"/>
                    </a:cubicBezTo>
                    <a:cubicBezTo>
                      <a:pt x="10" y="43"/>
                      <a:pt x="0" y="33"/>
                      <a:pt x="0" y="21"/>
                    </a:cubicBezTo>
                    <a:cubicBezTo>
                      <a:pt x="0" y="21"/>
                      <a:pt x="0" y="21"/>
                      <a:pt x="0" y="21"/>
                    </a:cubicBezTo>
                    <a:cubicBezTo>
                      <a:pt x="0" y="10"/>
                      <a:pt x="10" y="0"/>
                      <a:pt x="22" y="0"/>
                    </a:cubicBezTo>
                    <a:cubicBezTo>
                      <a:pt x="22" y="0"/>
                      <a:pt x="22" y="0"/>
                      <a:pt x="22" y="0"/>
                    </a:cubicBezTo>
                    <a:cubicBezTo>
                      <a:pt x="34"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2" name="Freeform 9">
                <a:extLst>
                  <a:ext uri="{FF2B5EF4-FFF2-40B4-BE49-F238E27FC236}">
                    <a16:creationId xmlns:a16="http://schemas.microsoft.com/office/drawing/2014/main" id="{46AA8F3C-7066-4CD9-93B4-C96B8E5CDAA8}"/>
                  </a:ext>
                </a:extLst>
              </p:cNvPr>
              <p:cNvSpPr>
                <a:spLocks/>
              </p:cNvSpPr>
              <p:nvPr/>
            </p:nvSpPr>
            <p:spPr bwMode="auto">
              <a:xfrm>
                <a:off x="2114096" y="-619125"/>
                <a:ext cx="15875" cy="60325"/>
              </a:xfrm>
              <a:custGeom>
                <a:avLst/>
                <a:gdLst>
                  <a:gd name="T0" fmla="*/ 8 w 16"/>
                  <a:gd name="T1" fmla="*/ 66 h 66"/>
                  <a:gd name="T2" fmla="*/ 0 w 16"/>
                  <a:gd name="T3" fmla="*/ 57 h 66"/>
                  <a:gd name="T4" fmla="*/ 0 w 16"/>
                  <a:gd name="T5" fmla="*/ 9 h 66"/>
                  <a:gd name="T6" fmla="*/ 8 w 16"/>
                  <a:gd name="T7" fmla="*/ 0 h 66"/>
                  <a:gd name="T8" fmla="*/ 16 w 16"/>
                  <a:gd name="T9" fmla="*/ 9 h 66"/>
                  <a:gd name="T10" fmla="*/ 16 w 16"/>
                  <a:gd name="T11" fmla="*/ 57 h 66"/>
                  <a:gd name="T12" fmla="*/ 8 w 1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6" h="66">
                    <a:moveTo>
                      <a:pt x="8" y="66"/>
                    </a:moveTo>
                    <a:cubicBezTo>
                      <a:pt x="3" y="66"/>
                      <a:pt x="0" y="62"/>
                      <a:pt x="0" y="57"/>
                    </a:cubicBezTo>
                    <a:cubicBezTo>
                      <a:pt x="0" y="9"/>
                      <a:pt x="0" y="9"/>
                      <a:pt x="0" y="9"/>
                    </a:cubicBezTo>
                    <a:cubicBezTo>
                      <a:pt x="0" y="4"/>
                      <a:pt x="3" y="0"/>
                      <a:pt x="8" y="0"/>
                    </a:cubicBezTo>
                    <a:cubicBezTo>
                      <a:pt x="12" y="0"/>
                      <a:pt x="16" y="4"/>
                      <a:pt x="16" y="9"/>
                    </a:cubicBezTo>
                    <a:cubicBezTo>
                      <a:pt x="16" y="57"/>
                      <a:pt x="16" y="57"/>
                      <a:pt x="16" y="57"/>
                    </a:cubicBezTo>
                    <a:cubicBezTo>
                      <a:pt x="16" y="62"/>
                      <a:pt x="12" y="66"/>
                      <a:pt x="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3" name="Freeform 10">
                <a:extLst>
                  <a:ext uri="{FF2B5EF4-FFF2-40B4-BE49-F238E27FC236}">
                    <a16:creationId xmlns:a16="http://schemas.microsoft.com/office/drawing/2014/main" id="{571E630F-73F9-4741-844B-FB30557F0394}"/>
                  </a:ext>
                </a:extLst>
              </p:cNvPr>
              <p:cNvSpPr>
                <a:spLocks/>
              </p:cNvSpPr>
              <p:nvPr/>
            </p:nvSpPr>
            <p:spPr bwMode="auto">
              <a:xfrm>
                <a:off x="2174421" y="-585787"/>
                <a:ext cx="39688" cy="39688"/>
              </a:xfrm>
              <a:custGeom>
                <a:avLst/>
                <a:gdLst>
                  <a:gd name="T0" fmla="*/ 43 w 43"/>
                  <a:gd name="T1" fmla="*/ 21 h 43"/>
                  <a:gd name="T2" fmla="*/ 21 w 43"/>
                  <a:gd name="T3" fmla="*/ 43 h 43"/>
                  <a:gd name="T4" fmla="*/ 21 w 43"/>
                  <a:gd name="T5" fmla="*/ 43 h 43"/>
                  <a:gd name="T6" fmla="*/ 0 w 43"/>
                  <a:gd name="T7" fmla="*/ 21 h 43"/>
                  <a:gd name="T8" fmla="*/ 0 w 43"/>
                  <a:gd name="T9" fmla="*/ 21 h 43"/>
                  <a:gd name="T10" fmla="*/ 21 w 43"/>
                  <a:gd name="T11" fmla="*/ 0 h 43"/>
                  <a:gd name="T12" fmla="*/ 21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3" y="43"/>
                      <a:pt x="21" y="43"/>
                    </a:cubicBezTo>
                    <a:cubicBezTo>
                      <a:pt x="21" y="43"/>
                      <a:pt x="21" y="43"/>
                      <a:pt x="21" y="43"/>
                    </a:cubicBezTo>
                    <a:cubicBezTo>
                      <a:pt x="9" y="43"/>
                      <a:pt x="0" y="33"/>
                      <a:pt x="0" y="21"/>
                    </a:cubicBezTo>
                    <a:cubicBezTo>
                      <a:pt x="0" y="21"/>
                      <a:pt x="0" y="21"/>
                      <a:pt x="0" y="21"/>
                    </a:cubicBezTo>
                    <a:cubicBezTo>
                      <a:pt x="0" y="10"/>
                      <a:pt x="9" y="0"/>
                      <a:pt x="21" y="0"/>
                    </a:cubicBezTo>
                    <a:cubicBezTo>
                      <a:pt x="21" y="0"/>
                      <a:pt x="21" y="0"/>
                      <a:pt x="21" y="0"/>
                    </a:cubicBezTo>
                    <a:cubicBezTo>
                      <a:pt x="33"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4" name="Freeform 11">
                <a:extLst>
                  <a:ext uri="{FF2B5EF4-FFF2-40B4-BE49-F238E27FC236}">
                    <a16:creationId xmlns:a16="http://schemas.microsoft.com/office/drawing/2014/main" id="{2681F044-48D4-49A5-8BFE-65553C883E52}"/>
                  </a:ext>
                </a:extLst>
              </p:cNvPr>
              <p:cNvSpPr>
                <a:spLocks/>
              </p:cNvSpPr>
              <p:nvPr/>
            </p:nvSpPr>
            <p:spPr bwMode="auto">
              <a:xfrm>
                <a:off x="2187121" y="-619125"/>
                <a:ext cx="14288" cy="60325"/>
              </a:xfrm>
              <a:custGeom>
                <a:avLst/>
                <a:gdLst>
                  <a:gd name="T0" fmla="*/ 8 w 16"/>
                  <a:gd name="T1" fmla="*/ 66 h 66"/>
                  <a:gd name="T2" fmla="*/ 0 w 16"/>
                  <a:gd name="T3" fmla="*/ 57 h 66"/>
                  <a:gd name="T4" fmla="*/ 0 w 16"/>
                  <a:gd name="T5" fmla="*/ 9 h 66"/>
                  <a:gd name="T6" fmla="*/ 8 w 16"/>
                  <a:gd name="T7" fmla="*/ 0 h 66"/>
                  <a:gd name="T8" fmla="*/ 16 w 16"/>
                  <a:gd name="T9" fmla="*/ 9 h 66"/>
                  <a:gd name="T10" fmla="*/ 16 w 16"/>
                  <a:gd name="T11" fmla="*/ 57 h 66"/>
                  <a:gd name="T12" fmla="*/ 8 w 1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6" h="66">
                    <a:moveTo>
                      <a:pt x="8" y="66"/>
                    </a:moveTo>
                    <a:cubicBezTo>
                      <a:pt x="4" y="66"/>
                      <a:pt x="0" y="62"/>
                      <a:pt x="0" y="57"/>
                    </a:cubicBezTo>
                    <a:cubicBezTo>
                      <a:pt x="0" y="9"/>
                      <a:pt x="0" y="9"/>
                      <a:pt x="0" y="9"/>
                    </a:cubicBezTo>
                    <a:cubicBezTo>
                      <a:pt x="0" y="4"/>
                      <a:pt x="4" y="0"/>
                      <a:pt x="8" y="0"/>
                    </a:cubicBezTo>
                    <a:cubicBezTo>
                      <a:pt x="13" y="0"/>
                      <a:pt x="16" y="4"/>
                      <a:pt x="16" y="9"/>
                    </a:cubicBezTo>
                    <a:cubicBezTo>
                      <a:pt x="16" y="57"/>
                      <a:pt x="16" y="57"/>
                      <a:pt x="16" y="57"/>
                    </a:cubicBezTo>
                    <a:cubicBezTo>
                      <a:pt x="16" y="62"/>
                      <a:pt x="13" y="66"/>
                      <a:pt x="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5" name="Freeform 12">
                <a:extLst>
                  <a:ext uri="{FF2B5EF4-FFF2-40B4-BE49-F238E27FC236}">
                    <a16:creationId xmlns:a16="http://schemas.microsoft.com/office/drawing/2014/main" id="{572CA1FA-4743-4F75-84A6-3ADC1780516C}"/>
                  </a:ext>
                </a:extLst>
              </p:cNvPr>
              <p:cNvSpPr>
                <a:spLocks/>
              </p:cNvSpPr>
              <p:nvPr/>
            </p:nvSpPr>
            <p:spPr bwMode="auto">
              <a:xfrm>
                <a:off x="2049008" y="-330200"/>
                <a:ext cx="146050" cy="0"/>
              </a:xfrm>
              <a:custGeom>
                <a:avLst/>
                <a:gdLst>
                  <a:gd name="T0" fmla="*/ 0 w 92"/>
                  <a:gd name="T1" fmla="*/ 92 w 92"/>
                  <a:gd name="T2" fmla="*/ 0 w 92"/>
                </a:gdLst>
                <a:ahLst/>
                <a:cxnLst>
                  <a:cxn ang="0">
                    <a:pos x="T0" y="0"/>
                  </a:cxn>
                  <a:cxn ang="0">
                    <a:pos x="T1" y="0"/>
                  </a:cxn>
                  <a:cxn ang="0">
                    <a:pos x="T2" y="0"/>
                  </a:cxn>
                </a:cxnLst>
                <a:rect l="0" t="0" r="r" b="b"/>
                <a:pathLst>
                  <a:path w="92">
                    <a:moveTo>
                      <a:pt x="0" y="0"/>
                    </a:moveTo>
                    <a:lnTo>
                      <a:pt x="9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6" name="Line 13">
                <a:extLst>
                  <a:ext uri="{FF2B5EF4-FFF2-40B4-BE49-F238E27FC236}">
                    <a16:creationId xmlns:a16="http://schemas.microsoft.com/office/drawing/2014/main" id="{C07CA38D-F2B3-4817-A250-6C53AD732162}"/>
                  </a:ext>
                </a:extLst>
              </p:cNvPr>
              <p:cNvSpPr>
                <a:spLocks noChangeShapeType="1"/>
              </p:cNvSpPr>
              <p:nvPr/>
            </p:nvSpPr>
            <p:spPr bwMode="auto">
              <a:xfrm>
                <a:off x="2049008" y="-330200"/>
                <a:ext cx="14605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7" name="Freeform 14">
                <a:extLst>
                  <a:ext uri="{FF2B5EF4-FFF2-40B4-BE49-F238E27FC236}">
                    <a16:creationId xmlns:a16="http://schemas.microsoft.com/office/drawing/2014/main" id="{3C9C605C-1C3C-46B0-B41A-42A439726355}"/>
                  </a:ext>
                </a:extLst>
              </p:cNvPr>
              <p:cNvSpPr>
                <a:spLocks/>
              </p:cNvSpPr>
              <p:nvPr/>
            </p:nvSpPr>
            <p:spPr bwMode="auto">
              <a:xfrm>
                <a:off x="2037896" y="-341312"/>
                <a:ext cx="168275" cy="22225"/>
              </a:xfrm>
              <a:custGeom>
                <a:avLst/>
                <a:gdLst>
                  <a:gd name="T0" fmla="*/ 170 w 182"/>
                  <a:gd name="T1" fmla="*/ 24 h 24"/>
                  <a:gd name="T2" fmla="*/ 12 w 182"/>
                  <a:gd name="T3" fmla="*/ 24 h 24"/>
                  <a:gd name="T4" fmla="*/ 0 w 182"/>
                  <a:gd name="T5" fmla="*/ 12 h 24"/>
                  <a:gd name="T6" fmla="*/ 12 w 182"/>
                  <a:gd name="T7" fmla="*/ 0 h 24"/>
                  <a:gd name="T8" fmla="*/ 170 w 182"/>
                  <a:gd name="T9" fmla="*/ 0 h 24"/>
                  <a:gd name="T10" fmla="*/ 182 w 182"/>
                  <a:gd name="T11" fmla="*/ 12 h 24"/>
                  <a:gd name="T12" fmla="*/ 170 w 18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82" h="24">
                    <a:moveTo>
                      <a:pt x="170" y="24"/>
                    </a:moveTo>
                    <a:cubicBezTo>
                      <a:pt x="12" y="24"/>
                      <a:pt x="12" y="24"/>
                      <a:pt x="12" y="24"/>
                    </a:cubicBezTo>
                    <a:cubicBezTo>
                      <a:pt x="5" y="24"/>
                      <a:pt x="0" y="19"/>
                      <a:pt x="0" y="12"/>
                    </a:cubicBezTo>
                    <a:cubicBezTo>
                      <a:pt x="0" y="5"/>
                      <a:pt x="5" y="0"/>
                      <a:pt x="12" y="0"/>
                    </a:cubicBezTo>
                    <a:cubicBezTo>
                      <a:pt x="170" y="0"/>
                      <a:pt x="170" y="0"/>
                      <a:pt x="170" y="0"/>
                    </a:cubicBezTo>
                    <a:cubicBezTo>
                      <a:pt x="176" y="0"/>
                      <a:pt x="182" y="5"/>
                      <a:pt x="182" y="12"/>
                    </a:cubicBezTo>
                    <a:cubicBezTo>
                      <a:pt x="182" y="19"/>
                      <a:pt x="176" y="24"/>
                      <a:pt x="17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8" name="Freeform 15">
                <a:extLst>
                  <a:ext uri="{FF2B5EF4-FFF2-40B4-BE49-F238E27FC236}">
                    <a16:creationId xmlns:a16="http://schemas.microsoft.com/office/drawing/2014/main" id="{CB34FA72-8A22-4161-AAFB-E7B395625292}"/>
                  </a:ext>
                </a:extLst>
              </p:cNvPr>
              <p:cNvSpPr>
                <a:spLocks/>
              </p:cNvSpPr>
              <p:nvPr/>
            </p:nvSpPr>
            <p:spPr bwMode="auto">
              <a:xfrm>
                <a:off x="2064883" y="-484187"/>
                <a:ext cx="130175" cy="112713"/>
              </a:xfrm>
              <a:custGeom>
                <a:avLst/>
                <a:gdLst>
                  <a:gd name="T0" fmla="*/ 57 w 142"/>
                  <a:gd name="T1" fmla="*/ 121 h 121"/>
                  <a:gd name="T2" fmla="*/ 57 w 142"/>
                  <a:gd name="T3" fmla="*/ 121 h 121"/>
                  <a:gd name="T4" fmla="*/ 46 w 142"/>
                  <a:gd name="T5" fmla="*/ 115 h 121"/>
                  <a:gd name="T6" fmla="*/ 5 w 142"/>
                  <a:gd name="T7" fmla="*/ 60 h 121"/>
                  <a:gd name="T8" fmla="*/ 8 w 142"/>
                  <a:gd name="T9" fmla="*/ 40 h 121"/>
                  <a:gd name="T10" fmla="*/ 27 w 142"/>
                  <a:gd name="T11" fmla="*/ 43 h 121"/>
                  <a:gd name="T12" fmla="*/ 57 w 142"/>
                  <a:gd name="T13" fmla="*/ 84 h 121"/>
                  <a:gd name="T14" fmla="*/ 115 w 142"/>
                  <a:gd name="T15" fmla="*/ 8 h 121"/>
                  <a:gd name="T16" fmla="*/ 135 w 142"/>
                  <a:gd name="T17" fmla="*/ 5 h 121"/>
                  <a:gd name="T18" fmla="*/ 138 w 142"/>
                  <a:gd name="T19" fmla="*/ 25 h 121"/>
                  <a:gd name="T20" fmla="*/ 68 w 142"/>
                  <a:gd name="T21" fmla="*/ 116 h 121"/>
                  <a:gd name="T22" fmla="*/ 57 w 142"/>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21">
                    <a:moveTo>
                      <a:pt x="57" y="121"/>
                    </a:moveTo>
                    <a:cubicBezTo>
                      <a:pt x="57" y="121"/>
                      <a:pt x="57" y="121"/>
                      <a:pt x="57" y="121"/>
                    </a:cubicBezTo>
                    <a:cubicBezTo>
                      <a:pt x="53" y="121"/>
                      <a:pt x="48" y="119"/>
                      <a:pt x="46" y="115"/>
                    </a:cubicBezTo>
                    <a:cubicBezTo>
                      <a:pt x="5" y="60"/>
                      <a:pt x="5" y="60"/>
                      <a:pt x="5" y="60"/>
                    </a:cubicBezTo>
                    <a:cubicBezTo>
                      <a:pt x="0" y="53"/>
                      <a:pt x="1" y="45"/>
                      <a:pt x="8" y="40"/>
                    </a:cubicBezTo>
                    <a:cubicBezTo>
                      <a:pt x="14" y="35"/>
                      <a:pt x="23" y="37"/>
                      <a:pt x="27" y="43"/>
                    </a:cubicBezTo>
                    <a:cubicBezTo>
                      <a:pt x="57" y="84"/>
                      <a:pt x="57" y="84"/>
                      <a:pt x="57" y="84"/>
                    </a:cubicBezTo>
                    <a:cubicBezTo>
                      <a:pt x="115" y="8"/>
                      <a:pt x="115" y="8"/>
                      <a:pt x="115" y="8"/>
                    </a:cubicBezTo>
                    <a:cubicBezTo>
                      <a:pt x="120" y="1"/>
                      <a:pt x="129" y="0"/>
                      <a:pt x="135" y="5"/>
                    </a:cubicBezTo>
                    <a:cubicBezTo>
                      <a:pt x="141" y="10"/>
                      <a:pt x="142" y="18"/>
                      <a:pt x="138" y="25"/>
                    </a:cubicBezTo>
                    <a:cubicBezTo>
                      <a:pt x="68" y="116"/>
                      <a:pt x="68" y="116"/>
                      <a:pt x="68" y="116"/>
                    </a:cubicBezTo>
                    <a:cubicBezTo>
                      <a:pt x="66" y="119"/>
                      <a:pt x="61" y="121"/>
                      <a:pt x="5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09" name="Freeform 16">
                <a:extLst>
                  <a:ext uri="{FF2B5EF4-FFF2-40B4-BE49-F238E27FC236}">
                    <a16:creationId xmlns:a16="http://schemas.microsoft.com/office/drawing/2014/main" id="{CAA7BD66-87DE-48BF-BD30-DB384ED60024}"/>
                  </a:ext>
                </a:extLst>
              </p:cNvPr>
              <p:cNvSpPr>
                <a:spLocks noEditPoints="1"/>
              </p:cNvSpPr>
              <p:nvPr/>
            </p:nvSpPr>
            <p:spPr bwMode="auto">
              <a:xfrm>
                <a:off x="1952171" y="-633412"/>
                <a:ext cx="338138" cy="403225"/>
              </a:xfrm>
              <a:custGeom>
                <a:avLst/>
                <a:gdLst>
                  <a:gd name="T0" fmla="*/ 337 w 367"/>
                  <a:gd name="T1" fmla="*/ 434 h 434"/>
                  <a:gd name="T2" fmla="*/ 31 w 367"/>
                  <a:gd name="T3" fmla="*/ 434 h 434"/>
                  <a:gd name="T4" fmla="*/ 0 w 367"/>
                  <a:gd name="T5" fmla="*/ 403 h 434"/>
                  <a:gd name="T6" fmla="*/ 0 w 367"/>
                  <a:gd name="T7" fmla="*/ 31 h 434"/>
                  <a:gd name="T8" fmla="*/ 31 w 367"/>
                  <a:gd name="T9" fmla="*/ 0 h 434"/>
                  <a:gd name="T10" fmla="*/ 337 w 367"/>
                  <a:gd name="T11" fmla="*/ 0 h 434"/>
                  <a:gd name="T12" fmla="*/ 367 w 367"/>
                  <a:gd name="T13" fmla="*/ 31 h 434"/>
                  <a:gd name="T14" fmla="*/ 367 w 367"/>
                  <a:gd name="T15" fmla="*/ 403 h 434"/>
                  <a:gd name="T16" fmla="*/ 337 w 367"/>
                  <a:gd name="T17" fmla="*/ 434 h 434"/>
                  <a:gd name="T18" fmla="*/ 31 w 367"/>
                  <a:gd name="T19" fmla="*/ 28 h 434"/>
                  <a:gd name="T20" fmla="*/ 28 w 367"/>
                  <a:gd name="T21" fmla="*/ 31 h 434"/>
                  <a:gd name="T22" fmla="*/ 28 w 367"/>
                  <a:gd name="T23" fmla="*/ 403 h 434"/>
                  <a:gd name="T24" fmla="*/ 31 w 367"/>
                  <a:gd name="T25" fmla="*/ 406 h 434"/>
                  <a:gd name="T26" fmla="*/ 337 w 367"/>
                  <a:gd name="T27" fmla="*/ 406 h 434"/>
                  <a:gd name="T28" fmla="*/ 339 w 367"/>
                  <a:gd name="T29" fmla="*/ 403 h 434"/>
                  <a:gd name="T30" fmla="*/ 339 w 367"/>
                  <a:gd name="T31" fmla="*/ 31 h 434"/>
                  <a:gd name="T32" fmla="*/ 337 w 367"/>
                  <a:gd name="T33" fmla="*/ 28 h 434"/>
                  <a:gd name="T34" fmla="*/ 31 w 367"/>
                  <a:gd name="T35" fmla="*/ 2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434">
                    <a:moveTo>
                      <a:pt x="337" y="434"/>
                    </a:moveTo>
                    <a:cubicBezTo>
                      <a:pt x="31" y="434"/>
                      <a:pt x="31" y="434"/>
                      <a:pt x="31" y="434"/>
                    </a:cubicBezTo>
                    <a:cubicBezTo>
                      <a:pt x="14" y="434"/>
                      <a:pt x="0" y="420"/>
                      <a:pt x="0" y="403"/>
                    </a:cubicBezTo>
                    <a:cubicBezTo>
                      <a:pt x="0" y="31"/>
                      <a:pt x="0" y="31"/>
                      <a:pt x="0" y="31"/>
                    </a:cubicBezTo>
                    <a:cubicBezTo>
                      <a:pt x="0" y="14"/>
                      <a:pt x="14" y="0"/>
                      <a:pt x="31" y="0"/>
                    </a:cubicBezTo>
                    <a:cubicBezTo>
                      <a:pt x="337" y="0"/>
                      <a:pt x="337" y="0"/>
                      <a:pt x="337" y="0"/>
                    </a:cubicBezTo>
                    <a:cubicBezTo>
                      <a:pt x="354" y="0"/>
                      <a:pt x="367" y="14"/>
                      <a:pt x="367" y="31"/>
                    </a:cubicBezTo>
                    <a:cubicBezTo>
                      <a:pt x="367" y="403"/>
                      <a:pt x="367" y="403"/>
                      <a:pt x="367" y="403"/>
                    </a:cubicBezTo>
                    <a:cubicBezTo>
                      <a:pt x="367" y="420"/>
                      <a:pt x="354" y="434"/>
                      <a:pt x="337" y="434"/>
                    </a:cubicBezTo>
                    <a:close/>
                    <a:moveTo>
                      <a:pt x="31" y="28"/>
                    </a:moveTo>
                    <a:cubicBezTo>
                      <a:pt x="30" y="28"/>
                      <a:pt x="28" y="30"/>
                      <a:pt x="28" y="31"/>
                    </a:cubicBezTo>
                    <a:cubicBezTo>
                      <a:pt x="28" y="403"/>
                      <a:pt x="28" y="403"/>
                      <a:pt x="28" y="403"/>
                    </a:cubicBezTo>
                    <a:cubicBezTo>
                      <a:pt x="28" y="405"/>
                      <a:pt x="30" y="406"/>
                      <a:pt x="31" y="406"/>
                    </a:cubicBezTo>
                    <a:cubicBezTo>
                      <a:pt x="337" y="406"/>
                      <a:pt x="337" y="406"/>
                      <a:pt x="337" y="406"/>
                    </a:cubicBezTo>
                    <a:cubicBezTo>
                      <a:pt x="338" y="406"/>
                      <a:pt x="339" y="405"/>
                      <a:pt x="339" y="403"/>
                    </a:cubicBezTo>
                    <a:cubicBezTo>
                      <a:pt x="339" y="31"/>
                      <a:pt x="339" y="31"/>
                      <a:pt x="339" y="31"/>
                    </a:cubicBezTo>
                    <a:cubicBezTo>
                      <a:pt x="339" y="30"/>
                      <a:pt x="338" y="28"/>
                      <a:pt x="337" y="28"/>
                    </a:cubicBezTo>
                    <a:lnTo>
                      <a:pt x="3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0" name="Freeform 17">
                <a:extLst>
                  <a:ext uri="{FF2B5EF4-FFF2-40B4-BE49-F238E27FC236}">
                    <a16:creationId xmlns:a16="http://schemas.microsoft.com/office/drawing/2014/main" id="{9161F0F9-643D-4831-928E-4C73701247AB}"/>
                  </a:ext>
                </a:extLst>
              </p:cNvPr>
              <p:cNvSpPr>
                <a:spLocks/>
              </p:cNvSpPr>
              <p:nvPr/>
            </p:nvSpPr>
            <p:spPr bwMode="auto">
              <a:xfrm>
                <a:off x="2029958" y="-585787"/>
                <a:ext cx="39688" cy="39688"/>
              </a:xfrm>
              <a:custGeom>
                <a:avLst/>
                <a:gdLst>
                  <a:gd name="T0" fmla="*/ 43 w 43"/>
                  <a:gd name="T1" fmla="*/ 21 h 43"/>
                  <a:gd name="T2" fmla="*/ 22 w 43"/>
                  <a:gd name="T3" fmla="*/ 43 h 43"/>
                  <a:gd name="T4" fmla="*/ 22 w 43"/>
                  <a:gd name="T5" fmla="*/ 43 h 43"/>
                  <a:gd name="T6" fmla="*/ 0 w 43"/>
                  <a:gd name="T7" fmla="*/ 21 h 43"/>
                  <a:gd name="T8" fmla="*/ 0 w 43"/>
                  <a:gd name="T9" fmla="*/ 21 h 43"/>
                  <a:gd name="T10" fmla="*/ 22 w 43"/>
                  <a:gd name="T11" fmla="*/ 0 h 43"/>
                  <a:gd name="T12" fmla="*/ 22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4" y="43"/>
                      <a:pt x="22" y="43"/>
                    </a:cubicBezTo>
                    <a:cubicBezTo>
                      <a:pt x="22" y="43"/>
                      <a:pt x="22" y="43"/>
                      <a:pt x="22" y="43"/>
                    </a:cubicBezTo>
                    <a:cubicBezTo>
                      <a:pt x="10" y="43"/>
                      <a:pt x="0" y="33"/>
                      <a:pt x="0" y="21"/>
                    </a:cubicBezTo>
                    <a:cubicBezTo>
                      <a:pt x="0" y="21"/>
                      <a:pt x="0" y="21"/>
                      <a:pt x="0" y="21"/>
                    </a:cubicBezTo>
                    <a:cubicBezTo>
                      <a:pt x="0" y="10"/>
                      <a:pt x="10" y="0"/>
                      <a:pt x="22" y="0"/>
                    </a:cubicBezTo>
                    <a:cubicBezTo>
                      <a:pt x="22" y="0"/>
                      <a:pt x="22" y="0"/>
                      <a:pt x="22" y="0"/>
                    </a:cubicBezTo>
                    <a:cubicBezTo>
                      <a:pt x="34"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1" name="Freeform 18">
                <a:extLst>
                  <a:ext uri="{FF2B5EF4-FFF2-40B4-BE49-F238E27FC236}">
                    <a16:creationId xmlns:a16="http://schemas.microsoft.com/office/drawing/2014/main" id="{E0370577-2367-4C92-854B-615FF87844C1}"/>
                  </a:ext>
                </a:extLst>
              </p:cNvPr>
              <p:cNvSpPr>
                <a:spLocks/>
              </p:cNvSpPr>
              <p:nvPr/>
            </p:nvSpPr>
            <p:spPr bwMode="auto">
              <a:xfrm>
                <a:off x="2042658" y="-619125"/>
                <a:ext cx="14288" cy="60325"/>
              </a:xfrm>
              <a:custGeom>
                <a:avLst/>
                <a:gdLst>
                  <a:gd name="T0" fmla="*/ 9 w 17"/>
                  <a:gd name="T1" fmla="*/ 66 h 66"/>
                  <a:gd name="T2" fmla="*/ 0 w 17"/>
                  <a:gd name="T3" fmla="*/ 57 h 66"/>
                  <a:gd name="T4" fmla="*/ 0 w 17"/>
                  <a:gd name="T5" fmla="*/ 9 h 66"/>
                  <a:gd name="T6" fmla="*/ 9 w 17"/>
                  <a:gd name="T7" fmla="*/ 0 h 66"/>
                  <a:gd name="T8" fmla="*/ 17 w 17"/>
                  <a:gd name="T9" fmla="*/ 9 h 66"/>
                  <a:gd name="T10" fmla="*/ 17 w 17"/>
                  <a:gd name="T11" fmla="*/ 57 h 66"/>
                  <a:gd name="T12" fmla="*/ 9 w 17"/>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7" h="66">
                    <a:moveTo>
                      <a:pt x="9" y="66"/>
                    </a:moveTo>
                    <a:cubicBezTo>
                      <a:pt x="4" y="66"/>
                      <a:pt x="0" y="62"/>
                      <a:pt x="0" y="57"/>
                    </a:cubicBezTo>
                    <a:cubicBezTo>
                      <a:pt x="0" y="9"/>
                      <a:pt x="0" y="9"/>
                      <a:pt x="0" y="9"/>
                    </a:cubicBezTo>
                    <a:cubicBezTo>
                      <a:pt x="0" y="4"/>
                      <a:pt x="4" y="0"/>
                      <a:pt x="9" y="0"/>
                    </a:cubicBezTo>
                    <a:cubicBezTo>
                      <a:pt x="13" y="0"/>
                      <a:pt x="17" y="4"/>
                      <a:pt x="17" y="9"/>
                    </a:cubicBezTo>
                    <a:cubicBezTo>
                      <a:pt x="17" y="57"/>
                      <a:pt x="17" y="57"/>
                      <a:pt x="17" y="57"/>
                    </a:cubicBezTo>
                    <a:cubicBezTo>
                      <a:pt x="17" y="62"/>
                      <a:pt x="13" y="66"/>
                      <a:pt x="9"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2" name="Freeform 19">
                <a:extLst>
                  <a:ext uri="{FF2B5EF4-FFF2-40B4-BE49-F238E27FC236}">
                    <a16:creationId xmlns:a16="http://schemas.microsoft.com/office/drawing/2014/main" id="{E0BAB354-6E47-4695-AFD9-2915484C1423}"/>
                  </a:ext>
                </a:extLst>
              </p:cNvPr>
              <p:cNvSpPr>
                <a:spLocks/>
              </p:cNvSpPr>
              <p:nvPr/>
            </p:nvSpPr>
            <p:spPr bwMode="auto">
              <a:xfrm>
                <a:off x="2101396" y="-585787"/>
                <a:ext cx="39688" cy="39688"/>
              </a:xfrm>
              <a:custGeom>
                <a:avLst/>
                <a:gdLst>
                  <a:gd name="T0" fmla="*/ 43 w 43"/>
                  <a:gd name="T1" fmla="*/ 21 h 43"/>
                  <a:gd name="T2" fmla="*/ 22 w 43"/>
                  <a:gd name="T3" fmla="*/ 43 h 43"/>
                  <a:gd name="T4" fmla="*/ 22 w 43"/>
                  <a:gd name="T5" fmla="*/ 43 h 43"/>
                  <a:gd name="T6" fmla="*/ 0 w 43"/>
                  <a:gd name="T7" fmla="*/ 21 h 43"/>
                  <a:gd name="T8" fmla="*/ 0 w 43"/>
                  <a:gd name="T9" fmla="*/ 21 h 43"/>
                  <a:gd name="T10" fmla="*/ 22 w 43"/>
                  <a:gd name="T11" fmla="*/ 0 h 43"/>
                  <a:gd name="T12" fmla="*/ 22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4" y="43"/>
                      <a:pt x="22" y="43"/>
                    </a:cubicBezTo>
                    <a:cubicBezTo>
                      <a:pt x="22" y="43"/>
                      <a:pt x="22" y="43"/>
                      <a:pt x="22" y="43"/>
                    </a:cubicBezTo>
                    <a:cubicBezTo>
                      <a:pt x="10" y="43"/>
                      <a:pt x="0" y="33"/>
                      <a:pt x="0" y="21"/>
                    </a:cubicBezTo>
                    <a:cubicBezTo>
                      <a:pt x="0" y="21"/>
                      <a:pt x="0" y="21"/>
                      <a:pt x="0" y="21"/>
                    </a:cubicBezTo>
                    <a:cubicBezTo>
                      <a:pt x="0" y="10"/>
                      <a:pt x="10" y="0"/>
                      <a:pt x="22" y="0"/>
                    </a:cubicBezTo>
                    <a:cubicBezTo>
                      <a:pt x="22" y="0"/>
                      <a:pt x="22" y="0"/>
                      <a:pt x="22" y="0"/>
                    </a:cubicBezTo>
                    <a:cubicBezTo>
                      <a:pt x="34"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3" name="Freeform 20">
                <a:extLst>
                  <a:ext uri="{FF2B5EF4-FFF2-40B4-BE49-F238E27FC236}">
                    <a16:creationId xmlns:a16="http://schemas.microsoft.com/office/drawing/2014/main" id="{367548C1-FEB4-4EE2-B8E6-A5BB0D054A34}"/>
                  </a:ext>
                </a:extLst>
              </p:cNvPr>
              <p:cNvSpPr>
                <a:spLocks/>
              </p:cNvSpPr>
              <p:nvPr/>
            </p:nvSpPr>
            <p:spPr bwMode="auto">
              <a:xfrm>
                <a:off x="2114096" y="-619125"/>
                <a:ext cx="15875" cy="60325"/>
              </a:xfrm>
              <a:custGeom>
                <a:avLst/>
                <a:gdLst>
                  <a:gd name="T0" fmla="*/ 8 w 16"/>
                  <a:gd name="T1" fmla="*/ 66 h 66"/>
                  <a:gd name="T2" fmla="*/ 0 w 16"/>
                  <a:gd name="T3" fmla="*/ 57 h 66"/>
                  <a:gd name="T4" fmla="*/ 0 w 16"/>
                  <a:gd name="T5" fmla="*/ 9 h 66"/>
                  <a:gd name="T6" fmla="*/ 8 w 16"/>
                  <a:gd name="T7" fmla="*/ 0 h 66"/>
                  <a:gd name="T8" fmla="*/ 16 w 16"/>
                  <a:gd name="T9" fmla="*/ 9 h 66"/>
                  <a:gd name="T10" fmla="*/ 16 w 16"/>
                  <a:gd name="T11" fmla="*/ 57 h 66"/>
                  <a:gd name="T12" fmla="*/ 8 w 1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6" h="66">
                    <a:moveTo>
                      <a:pt x="8" y="66"/>
                    </a:moveTo>
                    <a:cubicBezTo>
                      <a:pt x="3" y="66"/>
                      <a:pt x="0" y="62"/>
                      <a:pt x="0" y="57"/>
                    </a:cubicBezTo>
                    <a:cubicBezTo>
                      <a:pt x="0" y="9"/>
                      <a:pt x="0" y="9"/>
                      <a:pt x="0" y="9"/>
                    </a:cubicBezTo>
                    <a:cubicBezTo>
                      <a:pt x="0" y="4"/>
                      <a:pt x="3" y="0"/>
                      <a:pt x="8" y="0"/>
                    </a:cubicBezTo>
                    <a:cubicBezTo>
                      <a:pt x="12" y="0"/>
                      <a:pt x="16" y="4"/>
                      <a:pt x="16" y="9"/>
                    </a:cubicBezTo>
                    <a:cubicBezTo>
                      <a:pt x="16" y="57"/>
                      <a:pt x="16" y="57"/>
                      <a:pt x="16" y="57"/>
                    </a:cubicBezTo>
                    <a:cubicBezTo>
                      <a:pt x="16" y="62"/>
                      <a:pt x="12" y="66"/>
                      <a:pt x="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4" name="Freeform 21">
                <a:extLst>
                  <a:ext uri="{FF2B5EF4-FFF2-40B4-BE49-F238E27FC236}">
                    <a16:creationId xmlns:a16="http://schemas.microsoft.com/office/drawing/2014/main" id="{1EA3566B-34E5-41C6-AEBC-B5CCE0BB2472}"/>
                  </a:ext>
                </a:extLst>
              </p:cNvPr>
              <p:cNvSpPr>
                <a:spLocks/>
              </p:cNvSpPr>
              <p:nvPr/>
            </p:nvSpPr>
            <p:spPr bwMode="auto">
              <a:xfrm>
                <a:off x="2174421" y="-585787"/>
                <a:ext cx="39688" cy="39688"/>
              </a:xfrm>
              <a:custGeom>
                <a:avLst/>
                <a:gdLst>
                  <a:gd name="T0" fmla="*/ 43 w 43"/>
                  <a:gd name="T1" fmla="*/ 21 h 43"/>
                  <a:gd name="T2" fmla="*/ 21 w 43"/>
                  <a:gd name="T3" fmla="*/ 43 h 43"/>
                  <a:gd name="T4" fmla="*/ 21 w 43"/>
                  <a:gd name="T5" fmla="*/ 43 h 43"/>
                  <a:gd name="T6" fmla="*/ 0 w 43"/>
                  <a:gd name="T7" fmla="*/ 21 h 43"/>
                  <a:gd name="T8" fmla="*/ 0 w 43"/>
                  <a:gd name="T9" fmla="*/ 21 h 43"/>
                  <a:gd name="T10" fmla="*/ 21 w 43"/>
                  <a:gd name="T11" fmla="*/ 0 h 43"/>
                  <a:gd name="T12" fmla="*/ 21 w 43"/>
                  <a:gd name="T13" fmla="*/ 0 h 43"/>
                  <a:gd name="T14" fmla="*/ 43 w 43"/>
                  <a:gd name="T15" fmla="*/ 2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3" y="21"/>
                    </a:moveTo>
                    <a:cubicBezTo>
                      <a:pt x="43" y="33"/>
                      <a:pt x="33" y="43"/>
                      <a:pt x="21" y="43"/>
                    </a:cubicBezTo>
                    <a:cubicBezTo>
                      <a:pt x="21" y="43"/>
                      <a:pt x="21" y="43"/>
                      <a:pt x="21" y="43"/>
                    </a:cubicBezTo>
                    <a:cubicBezTo>
                      <a:pt x="9" y="43"/>
                      <a:pt x="0" y="33"/>
                      <a:pt x="0" y="21"/>
                    </a:cubicBezTo>
                    <a:cubicBezTo>
                      <a:pt x="0" y="21"/>
                      <a:pt x="0" y="21"/>
                      <a:pt x="0" y="21"/>
                    </a:cubicBezTo>
                    <a:cubicBezTo>
                      <a:pt x="0" y="10"/>
                      <a:pt x="9" y="0"/>
                      <a:pt x="21" y="0"/>
                    </a:cubicBezTo>
                    <a:cubicBezTo>
                      <a:pt x="21" y="0"/>
                      <a:pt x="21" y="0"/>
                      <a:pt x="21" y="0"/>
                    </a:cubicBezTo>
                    <a:cubicBezTo>
                      <a:pt x="33" y="0"/>
                      <a:pt x="43" y="10"/>
                      <a:pt x="4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5" name="Freeform 22">
                <a:extLst>
                  <a:ext uri="{FF2B5EF4-FFF2-40B4-BE49-F238E27FC236}">
                    <a16:creationId xmlns:a16="http://schemas.microsoft.com/office/drawing/2014/main" id="{A77B8AC9-69F2-4169-AAB9-DFF1AD34A995}"/>
                  </a:ext>
                </a:extLst>
              </p:cNvPr>
              <p:cNvSpPr>
                <a:spLocks/>
              </p:cNvSpPr>
              <p:nvPr/>
            </p:nvSpPr>
            <p:spPr bwMode="auto">
              <a:xfrm>
                <a:off x="2187121" y="-619125"/>
                <a:ext cx="14288" cy="60325"/>
              </a:xfrm>
              <a:custGeom>
                <a:avLst/>
                <a:gdLst>
                  <a:gd name="T0" fmla="*/ 8 w 16"/>
                  <a:gd name="T1" fmla="*/ 66 h 66"/>
                  <a:gd name="T2" fmla="*/ 0 w 16"/>
                  <a:gd name="T3" fmla="*/ 57 h 66"/>
                  <a:gd name="T4" fmla="*/ 0 w 16"/>
                  <a:gd name="T5" fmla="*/ 9 h 66"/>
                  <a:gd name="T6" fmla="*/ 8 w 16"/>
                  <a:gd name="T7" fmla="*/ 0 h 66"/>
                  <a:gd name="T8" fmla="*/ 16 w 16"/>
                  <a:gd name="T9" fmla="*/ 9 h 66"/>
                  <a:gd name="T10" fmla="*/ 16 w 16"/>
                  <a:gd name="T11" fmla="*/ 57 h 66"/>
                  <a:gd name="T12" fmla="*/ 8 w 16"/>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6" h="66">
                    <a:moveTo>
                      <a:pt x="8" y="66"/>
                    </a:moveTo>
                    <a:cubicBezTo>
                      <a:pt x="4" y="66"/>
                      <a:pt x="0" y="62"/>
                      <a:pt x="0" y="57"/>
                    </a:cubicBezTo>
                    <a:cubicBezTo>
                      <a:pt x="0" y="9"/>
                      <a:pt x="0" y="9"/>
                      <a:pt x="0" y="9"/>
                    </a:cubicBezTo>
                    <a:cubicBezTo>
                      <a:pt x="0" y="4"/>
                      <a:pt x="4" y="0"/>
                      <a:pt x="8" y="0"/>
                    </a:cubicBezTo>
                    <a:cubicBezTo>
                      <a:pt x="13" y="0"/>
                      <a:pt x="16" y="4"/>
                      <a:pt x="16" y="9"/>
                    </a:cubicBezTo>
                    <a:cubicBezTo>
                      <a:pt x="16" y="57"/>
                      <a:pt x="16" y="57"/>
                      <a:pt x="16" y="57"/>
                    </a:cubicBezTo>
                    <a:cubicBezTo>
                      <a:pt x="16" y="62"/>
                      <a:pt x="13" y="66"/>
                      <a:pt x="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6" name="Freeform 23">
                <a:extLst>
                  <a:ext uri="{FF2B5EF4-FFF2-40B4-BE49-F238E27FC236}">
                    <a16:creationId xmlns:a16="http://schemas.microsoft.com/office/drawing/2014/main" id="{D69515E4-3F32-40F8-831E-4E630891FD78}"/>
                  </a:ext>
                </a:extLst>
              </p:cNvPr>
              <p:cNvSpPr>
                <a:spLocks/>
              </p:cNvSpPr>
              <p:nvPr/>
            </p:nvSpPr>
            <p:spPr bwMode="auto">
              <a:xfrm>
                <a:off x="2049008" y="-330200"/>
                <a:ext cx="146050" cy="0"/>
              </a:xfrm>
              <a:custGeom>
                <a:avLst/>
                <a:gdLst>
                  <a:gd name="T0" fmla="*/ 0 w 92"/>
                  <a:gd name="T1" fmla="*/ 92 w 92"/>
                  <a:gd name="T2" fmla="*/ 0 w 92"/>
                </a:gdLst>
                <a:ahLst/>
                <a:cxnLst>
                  <a:cxn ang="0">
                    <a:pos x="T0" y="0"/>
                  </a:cxn>
                  <a:cxn ang="0">
                    <a:pos x="T1" y="0"/>
                  </a:cxn>
                  <a:cxn ang="0">
                    <a:pos x="T2" y="0"/>
                  </a:cxn>
                </a:cxnLst>
                <a:rect l="0" t="0" r="r" b="b"/>
                <a:pathLst>
                  <a:path w="92">
                    <a:moveTo>
                      <a:pt x="0" y="0"/>
                    </a:moveTo>
                    <a:lnTo>
                      <a:pt x="9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7" name="Line 24">
                <a:extLst>
                  <a:ext uri="{FF2B5EF4-FFF2-40B4-BE49-F238E27FC236}">
                    <a16:creationId xmlns:a16="http://schemas.microsoft.com/office/drawing/2014/main" id="{7D60E820-A7AB-4E4D-AF3C-701BA8B0F52D}"/>
                  </a:ext>
                </a:extLst>
              </p:cNvPr>
              <p:cNvSpPr>
                <a:spLocks noChangeShapeType="1"/>
              </p:cNvSpPr>
              <p:nvPr/>
            </p:nvSpPr>
            <p:spPr bwMode="auto">
              <a:xfrm>
                <a:off x="2049008" y="-330200"/>
                <a:ext cx="14605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sp>
            <p:nvSpPr>
              <p:cNvPr id="218" name="Freeform 25">
                <a:extLst>
                  <a:ext uri="{FF2B5EF4-FFF2-40B4-BE49-F238E27FC236}">
                    <a16:creationId xmlns:a16="http://schemas.microsoft.com/office/drawing/2014/main" id="{6B1C4EF3-DDF0-4AA9-AC84-118795A44854}"/>
                  </a:ext>
                </a:extLst>
              </p:cNvPr>
              <p:cNvSpPr>
                <a:spLocks/>
              </p:cNvSpPr>
              <p:nvPr/>
            </p:nvSpPr>
            <p:spPr bwMode="auto">
              <a:xfrm>
                <a:off x="2037896" y="-341312"/>
                <a:ext cx="168275" cy="22225"/>
              </a:xfrm>
              <a:custGeom>
                <a:avLst/>
                <a:gdLst>
                  <a:gd name="T0" fmla="*/ 170 w 182"/>
                  <a:gd name="T1" fmla="*/ 24 h 24"/>
                  <a:gd name="T2" fmla="*/ 12 w 182"/>
                  <a:gd name="T3" fmla="*/ 24 h 24"/>
                  <a:gd name="T4" fmla="*/ 0 w 182"/>
                  <a:gd name="T5" fmla="*/ 12 h 24"/>
                  <a:gd name="T6" fmla="*/ 12 w 182"/>
                  <a:gd name="T7" fmla="*/ 0 h 24"/>
                  <a:gd name="T8" fmla="*/ 170 w 182"/>
                  <a:gd name="T9" fmla="*/ 0 h 24"/>
                  <a:gd name="T10" fmla="*/ 182 w 182"/>
                  <a:gd name="T11" fmla="*/ 12 h 24"/>
                  <a:gd name="T12" fmla="*/ 170 w 18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82" h="24">
                    <a:moveTo>
                      <a:pt x="170" y="24"/>
                    </a:moveTo>
                    <a:cubicBezTo>
                      <a:pt x="12" y="24"/>
                      <a:pt x="12" y="24"/>
                      <a:pt x="12" y="24"/>
                    </a:cubicBezTo>
                    <a:cubicBezTo>
                      <a:pt x="5" y="24"/>
                      <a:pt x="0" y="19"/>
                      <a:pt x="0" y="12"/>
                    </a:cubicBezTo>
                    <a:cubicBezTo>
                      <a:pt x="0" y="5"/>
                      <a:pt x="5" y="0"/>
                      <a:pt x="12" y="0"/>
                    </a:cubicBezTo>
                    <a:cubicBezTo>
                      <a:pt x="170" y="0"/>
                      <a:pt x="170" y="0"/>
                      <a:pt x="170" y="0"/>
                    </a:cubicBezTo>
                    <a:cubicBezTo>
                      <a:pt x="176" y="0"/>
                      <a:pt x="182" y="5"/>
                      <a:pt x="182" y="12"/>
                    </a:cubicBezTo>
                    <a:cubicBezTo>
                      <a:pt x="182" y="19"/>
                      <a:pt x="176" y="24"/>
                      <a:pt x="17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dirty="0"/>
              </a:p>
            </p:txBody>
          </p:sp>
          <p:sp>
            <p:nvSpPr>
              <p:cNvPr id="219" name="Freeform 26">
                <a:extLst>
                  <a:ext uri="{FF2B5EF4-FFF2-40B4-BE49-F238E27FC236}">
                    <a16:creationId xmlns:a16="http://schemas.microsoft.com/office/drawing/2014/main" id="{466A04A0-32E2-4528-9C09-7B8905544BBA}"/>
                  </a:ext>
                </a:extLst>
              </p:cNvPr>
              <p:cNvSpPr>
                <a:spLocks/>
              </p:cNvSpPr>
              <p:nvPr/>
            </p:nvSpPr>
            <p:spPr bwMode="auto">
              <a:xfrm>
                <a:off x="2064883" y="-484187"/>
                <a:ext cx="130175" cy="112713"/>
              </a:xfrm>
              <a:custGeom>
                <a:avLst/>
                <a:gdLst>
                  <a:gd name="T0" fmla="*/ 57 w 142"/>
                  <a:gd name="T1" fmla="*/ 121 h 121"/>
                  <a:gd name="T2" fmla="*/ 57 w 142"/>
                  <a:gd name="T3" fmla="*/ 121 h 121"/>
                  <a:gd name="T4" fmla="*/ 46 w 142"/>
                  <a:gd name="T5" fmla="*/ 115 h 121"/>
                  <a:gd name="T6" fmla="*/ 5 w 142"/>
                  <a:gd name="T7" fmla="*/ 60 h 121"/>
                  <a:gd name="T8" fmla="*/ 8 w 142"/>
                  <a:gd name="T9" fmla="*/ 40 h 121"/>
                  <a:gd name="T10" fmla="*/ 27 w 142"/>
                  <a:gd name="T11" fmla="*/ 43 h 121"/>
                  <a:gd name="T12" fmla="*/ 57 w 142"/>
                  <a:gd name="T13" fmla="*/ 84 h 121"/>
                  <a:gd name="T14" fmla="*/ 115 w 142"/>
                  <a:gd name="T15" fmla="*/ 8 h 121"/>
                  <a:gd name="T16" fmla="*/ 135 w 142"/>
                  <a:gd name="T17" fmla="*/ 5 h 121"/>
                  <a:gd name="T18" fmla="*/ 138 w 142"/>
                  <a:gd name="T19" fmla="*/ 25 h 121"/>
                  <a:gd name="T20" fmla="*/ 68 w 142"/>
                  <a:gd name="T21" fmla="*/ 116 h 121"/>
                  <a:gd name="T22" fmla="*/ 57 w 142"/>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21">
                    <a:moveTo>
                      <a:pt x="57" y="121"/>
                    </a:moveTo>
                    <a:cubicBezTo>
                      <a:pt x="57" y="121"/>
                      <a:pt x="57" y="121"/>
                      <a:pt x="57" y="121"/>
                    </a:cubicBezTo>
                    <a:cubicBezTo>
                      <a:pt x="53" y="121"/>
                      <a:pt x="48" y="119"/>
                      <a:pt x="46" y="115"/>
                    </a:cubicBezTo>
                    <a:cubicBezTo>
                      <a:pt x="5" y="60"/>
                      <a:pt x="5" y="60"/>
                      <a:pt x="5" y="60"/>
                    </a:cubicBezTo>
                    <a:cubicBezTo>
                      <a:pt x="0" y="53"/>
                      <a:pt x="1" y="45"/>
                      <a:pt x="8" y="40"/>
                    </a:cubicBezTo>
                    <a:cubicBezTo>
                      <a:pt x="14" y="35"/>
                      <a:pt x="23" y="37"/>
                      <a:pt x="27" y="43"/>
                    </a:cubicBezTo>
                    <a:cubicBezTo>
                      <a:pt x="57" y="84"/>
                      <a:pt x="57" y="84"/>
                      <a:pt x="57" y="84"/>
                    </a:cubicBezTo>
                    <a:cubicBezTo>
                      <a:pt x="115" y="8"/>
                      <a:pt x="115" y="8"/>
                      <a:pt x="115" y="8"/>
                    </a:cubicBezTo>
                    <a:cubicBezTo>
                      <a:pt x="120" y="1"/>
                      <a:pt x="129" y="0"/>
                      <a:pt x="135" y="5"/>
                    </a:cubicBezTo>
                    <a:cubicBezTo>
                      <a:pt x="141" y="10"/>
                      <a:pt x="142" y="18"/>
                      <a:pt x="138" y="25"/>
                    </a:cubicBezTo>
                    <a:cubicBezTo>
                      <a:pt x="68" y="116"/>
                      <a:pt x="68" y="116"/>
                      <a:pt x="68" y="116"/>
                    </a:cubicBezTo>
                    <a:cubicBezTo>
                      <a:pt x="66" y="119"/>
                      <a:pt x="61" y="121"/>
                      <a:pt x="57"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ko-KR" altLang="en-US" sz="1463"/>
              </a:p>
            </p:txBody>
          </p:sp>
        </p:grpSp>
      </p:grpSp>
      <p:cxnSp>
        <p:nvCxnSpPr>
          <p:cNvPr id="220" name="직선 연결선 219">
            <a:extLst>
              <a:ext uri="{FF2B5EF4-FFF2-40B4-BE49-F238E27FC236}">
                <a16:creationId xmlns:a16="http://schemas.microsoft.com/office/drawing/2014/main" id="{AB7B70FE-2F71-4C54-B989-04F74DF7816D}"/>
              </a:ext>
            </a:extLst>
          </p:cNvPr>
          <p:cNvCxnSpPr>
            <a:cxnSpLocks/>
          </p:cNvCxnSpPr>
          <p:nvPr/>
        </p:nvCxnSpPr>
        <p:spPr>
          <a:xfrm flipH="1">
            <a:off x="5302786" y="3218044"/>
            <a:ext cx="1541065" cy="0"/>
          </a:xfrm>
          <a:prstGeom prst="line">
            <a:avLst/>
          </a:prstGeom>
          <a:ln w="12700">
            <a:gradFill flip="none" rotWithShape="1">
              <a:gsLst>
                <a:gs pos="0">
                  <a:schemeClr val="accent6">
                    <a:lumMod val="40000"/>
                    <a:lumOff val="60000"/>
                  </a:schemeClr>
                </a:gs>
                <a:gs pos="100000">
                  <a:schemeClr val="accent5">
                    <a:lumMod val="75000"/>
                  </a:schemeClr>
                </a:gs>
              </a:gsLst>
              <a:lin ang="10800000" scaled="1"/>
              <a:tileRect/>
            </a:gradFill>
            <a:headEnd type="oval" w="sm" len="sm"/>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5219B681-884D-4389-BCB9-91BCF7F18912}"/>
              </a:ext>
            </a:extLst>
          </p:cNvPr>
          <p:cNvCxnSpPr>
            <a:cxnSpLocks/>
          </p:cNvCxnSpPr>
          <p:nvPr/>
        </p:nvCxnSpPr>
        <p:spPr>
          <a:xfrm flipH="1">
            <a:off x="7554854" y="3218044"/>
            <a:ext cx="1541065" cy="0"/>
          </a:xfrm>
          <a:prstGeom prst="line">
            <a:avLst/>
          </a:prstGeom>
          <a:ln w="12700">
            <a:gradFill flip="none" rotWithShape="1">
              <a:gsLst>
                <a:gs pos="0">
                  <a:schemeClr val="accent5">
                    <a:lumMod val="40000"/>
                    <a:lumOff val="60000"/>
                  </a:schemeClr>
                </a:gs>
                <a:gs pos="100000">
                  <a:schemeClr val="bg2">
                    <a:lumMod val="25000"/>
                  </a:schemeClr>
                </a:gs>
              </a:gsLst>
              <a:lin ang="10800000" scaled="1"/>
              <a:tileRect/>
            </a:gradFill>
            <a:headEnd type="oval"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2D40050C-BBD7-4C2D-B645-FCC118A2E594}"/>
              </a:ext>
            </a:extLst>
          </p:cNvPr>
          <p:cNvSpPr/>
          <p:nvPr/>
        </p:nvSpPr>
        <p:spPr>
          <a:xfrm>
            <a:off x="3050719" y="1383734"/>
            <a:ext cx="2513188" cy="769441"/>
          </a:xfrm>
          <a:prstGeom prst="rect">
            <a:avLst/>
          </a:prstGeom>
        </p:spPr>
        <p:txBody>
          <a:bodyPr wrap="none">
            <a:spAutoFit/>
          </a:bodyPr>
          <a:lstStyle/>
          <a:p>
            <a:pPr algn="ctr"/>
            <a:r>
              <a:rPr lang="en-US" altLang="ko-KR" sz="4400" dirty="0">
                <a:solidFill>
                  <a:srgbClr val="6B6B6B"/>
                </a:solidFill>
                <a:latin typeface="나눔바른고딕" panose="020B0603020101020101" pitchFamily="50" charset="-127"/>
                <a:ea typeface="나눔바른고딕" panose="020B0603020101020101" pitchFamily="50" charset="-127"/>
              </a:rPr>
              <a:t>Contents</a:t>
            </a:r>
            <a:endParaRPr lang="ko-KR" altLang="en-US" sz="4400" dirty="0">
              <a:solidFill>
                <a:srgbClr val="6B6B6B"/>
              </a:solidFill>
              <a:latin typeface="나눔바른고딕" panose="020B0603020101020101" pitchFamily="50" charset="-127"/>
              <a:ea typeface="나눔바른고딕" panose="020B0603020101020101" pitchFamily="50" charset="-127"/>
            </a:endParaRPr>
          </a:p>
        </p:txBody>
      </p:sp>
      <p:pic>
        <p:nvPicPr>
          <p:cNvPr id="60" name="그림 59">
            <a:extLst>
              <a:ext uri="{FF2B5EF4-FFF2-40B4-BE49-F238E27FC236}">
                <a16:creationId xmlns:a16="http://schemas.microsoft.com/office/drawing/2014/main" id="{0F7800B2-E7E2-4B99-BF1C-DBC24C2C1AAB}"/>
              </a:ext>
            </a:extLst>
          </p:cNvPr>
          <p:cNvPicPr>
            <a:picLocks noChangeAspect="1"/>
          </p:cNvPicPr>
          <p:nvPr/>
        </p:nvPicPr>
        <p:blipFill>
          <a:blip r:embed="rId2"/>
          <a:stretch>
            <a:fillRect/>
          </a:stretch>
        </p:blipFill>
        <p:spPr>
          <a:xfrm>
            <a:off x="1199691" y="1003319"/>
            <a:ext cx="651512" cy="651512"/>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7" name="그림 6">
            <a:extLst>
              <a:ext uri="{FF2B5EF4-FFF2-40B4-BE49-F238E27FC236}">
                <a16:creationId xmlns:a16="http://schemas.microsoft.com/office/drawing/2014/main" id="{1B148343-1727-4834-9CB9-0E6C6FC6CAF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972059" y="1273896"/>
            <a:ext cx="898629" cy="898629"/>
          </a:xfrm>
          <a:prstGeom prst="rect">
            <a:avLst/>
          </a:prstGeom>
          <a:ln>
            <a:noFill/>
          </a:ln>
          <a:effectLst>
            <a:outerShdw blurRad="44450" dist="27940" dir="5400000" algn="ctr">
              <a:srgbClr val="000000">
                <a:alpha val="32000"/>
              </a:srgbClr>
            </a:outerShdw>
            <a:softEdge rad="50800"/>
          </a:effectLst>
          <a:scene3d>
            <a:camera prst="orthographicFront">
              <a:rot lat="0" lon="0" rev="0"/>
            </a:camera>
            <a:lightRig rig="balanced" dir="t">
              <a:rot lat="0" lon="0" rev="8700000"/>
            </a:lightRig>
          </a:scene3d>
          <a:sp3d>
            <a:bevelT w="190500" h="38100"/>
          </a:sp3d>
        </p:spPr>
      </p:pic>
      <p:pic>
        <p:nvPicPr>
          <p:cNvPr id="11" name="그림 10">
            <a:extLst>
              <a:ext uri="{FF2B5EF4-FFF2-40B4-BE49-F238E27FC236}">
                <a16:creationId xmlns:a16="http://schemas.microsoft.com/office/drawing/2014/main" id="{8F3A2FA6-D7DB-4018-BC83-E177FF465A21}"/>
              </a:ext>
            </a:extLst>
          </p:cNvPr>
          <p:cNvPicPr>
            <a:picLocks noChangeAspect="1"/>
          </p:cNvPicPr>
          <p:nvPr/>
        </p:nvPicPr>
        <p:blipFill>
          <a:blip r:embed="rId5"/>
          <a:stretch>
            <a:fillRect/>
          </a:stretch>
        </p:blipFill>
        <p:spPr>
          <a:xfrm>
            <a:off x="1199691" y="1762831"/>
            <a:ext cx="651511" cy="651511"/>
          </a:xfrm>
          <a:prstGeom prst="rect">
            <a:avLst/>
          </a:prstGeom>
          <a:ln>
            <a:noFill/>
          </a:ln>
          <a:effectLst>
            <a:outerShdw blurRad="44450" dist="27940" dir="5400000" algn="ctr">
              <a:srgbClr val="000000">
                <a:alpha val="32000"/>
              </a:srgbClr>
            </a:outerShdw>
            <a:softEdge rad="508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786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798971"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분석 결과</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 name="그림 6" descr="스크린샷이(가) 표시된 사진&#10;&#10;자동 생성된 설명">
            <a:extLst>
              <a:ext uri="{FF2B5EF4-FFF2-40B4-BE49-F238E27FC236}">
                <a16:creationId xmlns:a16="http://schemas.microsoft.com/office/drawing/2014/main" id="{0CD42403-197E-45C2-A99C-825CCFB0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0156" y="2126688"/>
            <a:ext cx="7274984" cy="3651609"/>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10" name="직사각형 9">
            <a:extLst>
              <a:ext uri="{FF2B5EF4-FFF2-40B4-BE49-F238E27FC236}">
                <a16:creationId xmlns:a16="http://schemas.microsoft.com/office/drawing/2014/main" id="{C9404964-EA43-4DE8-AF27-5B993669E1D0}"/>
              </a:ext>
            </a:extLst>
          </p:cNvPr>
          <p:cNvSpPr/>
          <p:nvPr/>
        </p:nvSpPr>
        <p:spPr>
          <a:xfrm>
            <a:off x="3760156" y="2098633"/>
            <a:ext cx="7274984" cy="3679659"/>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0C765F5-A3A1-4A01-A38D-83BF26B6BEE2}"/>
              </a:ext>
            </a:extLst>
          </p:cNvPr>
          <p:cNvSpPr/>
          <p:nvPr/>
        </p:nvSpPr>
        <p:spPr>
          <a:xfrm>
            <a:off x="3760155" y="2126816"/>
            <a:ext cx="7274983" cy="182068"/>
          </a:xfrm>
          <a:prstGeom prst="rect">
            <a:avLst/>
          </a:prstGeom>
          <a:noFill/>
          <a:ln w="28575">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부제목 2">
            <a:extLst>
              <a:ext uri="{FF2B5EF4-FFF2-40B4-BE49-F238E27FC236}">
                <a16:creationId xmlns:a16="http://schemas.microsoft.com/office/drawing/2014/main" id="{B6E362EF-1E8C-491D-9ABF-6548EE969613}"/>
              </a:ext>
            </a:extLst>
          </p:cNvPr>
          <p:cNvSpPr txBox="1">
            <a:spLocks/>
          </p:cNvSpPr>
          <p:nvPr/>
        </p:nvSpPr>
        <p:spPr>
          <a:xfrm>
            <a:off x="764955" y="2934718"/>
            <a:ext cx="2653996"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게임 별로 분석결과를 </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a:p>
            <a:pPr marL="0" indent="0">
              <a:buNone/>
            </a:pP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작성자</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내용</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카테고리 </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1,2,3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감정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날짜 로 저장</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grpSp>
        <p:nvGrpSpPr>
          <p:cNvPr id="20" name="그룹 19">
            <a:extLst>
              <a:ext uri="{FF2B5EF4-FFF2-40B4-BE49-F238E27FC236}">
                <a16:creationId xmlns:a16="http://schemas.microsoft.com/office/drawing/2014/main" id="{3A35927F-72BC-4028-916F-40ED4FA51E58}"/>
              </a:ext>
            </a:extLst>
          </p:cNvPr>
          <p:cNvGrpSpPr/>
          <p:nvPr/>
        </p:nvGrpSpPr>
        <p:grpSpPr>
          <a:xfrm>
            <a:off x="1824288" y="2206241"/>
            <a:ext cx="1935865" cy="535136"/>
            <a:chOff x="2005263" y="2041525"/>
            <a:chExt cx="1935865" cy="535136"/>
          </a:xfrm>
        </p:grpSpPr>
        <p:grpSp>
          <p:nvGrpSpPr>
            <p:cNvPr id="18" name="그룹 17">
              <a:extLst>
                <a:ext uri="{FF2B5EF4-FFF2-40B4-BE49-F238E27FC236}">
                  <a16:creationId xmlns:a16="http://schemas.microsoft.com/office/drawing/2014/main" id="{268CEFC0-26FB-430B-B7D3-73F9F338615C}"/>
                </a:ext>
              </a:extLst>
            </p:cNvPr>
            <p:cNvGrpSpPr/>
            <p:nvPr/>
          </p:nvGrpSpPr>
          <p:grpSpPr>
            <a:xfrm>
              <a:off x="2064703" y="2041525"/>
              <a:ext cx="1876425" cy="427354"/>
              <a:chOff x="2064703" y="2041525"/>
              <a:chExt cx="1876425" cy="427354"/>
            </a:xfrm>
          </p:grpSpPr>
          <p:cxnSp>
            <p:nvCxnSpPr>
              <p:cNvPr id="14" name="직선 연결선 13">
                <a:extLst>
                  <a:ext uri="{FF2B5EF4-FFF2-40B4-BE49-F238E27FC236}">
                    <a16:creationId xmlns:a16="http://schemas.microsoft.com/office/drawing/2014/main" id="{6111CDF6-82F3-4FD4-B4A2-4D8578ECFE5D}"/>
                  </a:ext>
                </a:extLst>
              </p:cNvPr>
              <p:cNvCxnSpPr/>
              <p:nvPr/>
            </p:nvCxnSpPr>
            <p:spPr>
              <a:xfrm flipH="1">
                <a:off x="2064703" y="2041525"/>
                <a:ext cx="1876425"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2" name="직선 연결선 21">
                <a:extLst>
                  <a:ext uri="{FF2B5EF4-FFF2-40B4-BE49-F238E27FC236}">
                    <a16:creationId xmlns:a16="http://schemas.microsoft.com/office/drawing/2014/main" id="{55C84B81-8764-401A-85E4-1AD1EDB66967}"/>
                  </a:ext>
                </a:extLst>
              </p:cNvPr>
              <p:cNvCxnSpPr>
                <a:cxnSpLocks/>
              </p:cNvCxnSpPr>
              <p:nvPr/>
            </p:nvCxnSpPr>
            <p:spPr>
              <a:xfrm flipV="1">
                <a:off x="2075108" y="2041525"/>
                <a:ext cx="0" cy="427354"/>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9" name="타원 18">
              <a:extLst>
                <a:ext uri="{FF2B5EF4-FFF2-40B4-BE49-F238E27FC236}">
                  <a16:creationId xmlns:a16="http://schemas.microsoft.com/office/drawing/2014/main" id="{078E58E4-C967-4FBC-A9EF-85CAA81974C5}"/>
                </a:ext>
              </a:extLst>
            </p:cNvPr>
            <p:cNvSpPr/>
            <p:nvPr/>
          </p:nvSpPr>
          <p:spPr>
            <a:xfrm>
              <a:off x="2005263" y="2455218"/>
              <a:ext cx="139690" cy="121443"/>
            </a:xfrm>
            <a:prstGeom prst="ellipse">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1910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798971"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03</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웹 서비스</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3132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3" name="그룹 2">
            <a:extLst>
              <a:ext uri="{FF2B5EF4-FFF2-40B4-BE49-F238E27FC236}">
                <a16:creationId xmlns:a16="http://schemas.microsoft.com/office/drawing/2014/main" id="{2FB0534B-78ED-44AA-A0F6-4FFCCBC65B0E}"/>
              </a:ext>
            </a:extLst>
          </p:cNvPr>
          <p:cNvGrpSpPr/>
          <p:nvPr/>
        </p:nvGrpSpPr>
        <p:grpSpPr>
          <a:xfrm>
            <a:off x="5621699" y="633398"/>
            <a:ext cx="4912189" cy="2660288"/>
            <a:chOff x="3711998" y="1623082"/>
            <a:chExt cx="7756479" cy="4200666"/>
          </a:xfrm>
        </p:grpSpPr>
        <p:pic>
          <p:nvPicPr>
            <p:cNvPr id="4" name="그림 3" descr="스크린샷, 컴퓨터, 노트북이(가) 표시된 사진&#10;&#10;자동 생성된 설명">
              <a:extLst>
                <a:ext uri="{FF2B5EF4-FFF2-40B4-BE49-F238E27FC236}">
                  <a16:creationId xmlns:a16="http://schemas.microsoft.com/office/drawing/2014/main" id="{B28939BC-13BB-4C4E-9A61-3C7F675404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1998" y="1623082"/>
              <a:ext cx="7756479" cy="4200666"/>
            </a:xfrm>
            <a:prstGeom prst="rect">
              <a:avLst/>
            </a:prstGeom>
          </p:spPr>
        </p:pic>
        <p:sp>
          <p:nvSpPr>
            <p:cNvPr id="9" name="직사각형 8">
              <a:extLst>
                <a:ext uri="{FF2B5EF4-FFF2-40B4-BE49-F238E27FC236}">
                  <a16:creationId xmlns:a16="http://schemas.microsoft.com/office/drawing/2014/main" id="{E0516E8C-BBC3-4562-81C8-4F87DB770205}"/>
                </a:ext>
              </a:extLst>
            </p:cNvPr>
            <p:cNvSpPr/>
            <p:nvPr/>
          </p:nvSpPr>
          <p:spPr>
            <a:xfrm>
              <a:off x="6208776" y="4462272"/>
              <a:ext cx="731520" cy="8503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descr="스크린샷이(가) 표시된 사진&#10;&#10;자동 생성된 설명">
            <a:extLst>
              <a:ext uri="{FF2B5EF4-FFF2-40B4-BE49-F238E27FC236}">
                <a16:creationId xmlns:a16="http://schemas.microsoft.com/office/drawing/2014/main" id="{AED404FE-7C7D-4060-9D42-EFFB47B1D1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8921" y="1533020"/>
            <a:ext cx="3619092" cy="1959987"/>
          </a:xfrm>
          <a:prstGeom prst="rect">
            <a:avLst/>
          </a:prstGeom>
        </p:spPr>
      </p:pic>
      <p:pic>
        <p:nvPicPr>
          <p:cNvPr id="11" name="그림 10" descr="스크린샷이(가) 표시된 사진&#10;&#10;자동 생성된 설명">
            <a:extLst>
              <a:ext uri="{FF2B5EF4-FFF2-40B4-BE49-F238E27FC236}">
                <a16:creationId xmlns:a16="http://schemas.microsoft.com/office/drawing/2014/main" id="{BC63074D-2B6D-4AA4-8057-24D2FA4D7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4896" y="3829480"/>
            <a:ext cx="3593117" cy="1945920"/>
          </a:xfrm>
          <a:prstGeom prst="rect">
            <a:avLst/>
          </a:prstGeom>
        </p:spPr>
      </p:pic>
      <p:pic>
        <p:nvPicPr>
          <p:cNvPr id="13" name="그림 12" descr="스크린샷이(가) 표시된 사진&#10;&#10;자동 생성된 설명">
            <a:extLst>
              <a:ext uri="{FF2B5EF4-FFF2-40B4-BE49-F238E27FC236}">
                <a16:creationId xmlns:a16="http://schemas.microsoft.com/office/drawing/2014/main" id="{CBEB1DB0-A8EC-446A-9B82-84C23E4E0C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1699" y="3550515"/>
            <a:ext cx="4912189" cy="2660288"/>
          </a:xfrm>
          <a:prstGeom prst="rect">
            <a:avLst/>
          </a:prstGeom>
        </p:spPr>
      </p:pic>
    </p:spTree>
    <p:extLst>
      <p:ext uri="{BB962C8B-B14F-4D97-AF65-F5344CB8AC3E}">
        <p14:creationId xmlns:p14="http://schemas.microsoft.com/office/powerpoint/2010/main" val="16050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2798971"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04</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개발 정보</a:t>
            </a:r>
            <a:endPar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54" name="부제목 2">
            <a:extLst>
              <a:ext uri="{FF2B5EF4-FFF2-40B4-BE49-F238E27FC236}">
                <a16:creationId xmlns:a16="http://schemas.microsoft.com/office/drawing/2014/main" id="{0DA3267A-FC07-4864-99EA-2D5496E198C3}"/>
              </a:ext>
            </a:extLst>
          </p:cNvPr>
          <p:cNvSpPr txBox="1">
            <a:spLocks/>
          </p:cNvSpPr>
          <p:nvPr/>
        </p:nvSpPr>
        <p:spPr>
          <a:xfrm>
            <a:off x="1066839" y="1904552"/>
            <a:ext cx="98084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데이터 </a:t>
            </a:r>
            <a:r>
              <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Set</a:t>
            </a:r>
          </a:p>
        </p:txBody>
      </p:sp>
      <p:sp>
        <p:nvSpPr>
          <p:cNvPr id="55" name="부제목 2">
            <a:extLst>
              <a:ext uri="{FF2B5EF4-FFF2-40B4-BE49-F238E27FC236}">
                <a16:creationId xmlns:a16="http://schemas.microsoft.com/office/drawing/2014/main" id="{EFDBC5E2-7967-4534-867C-031F77359772}"/>
              </a:ext>
            </a:extLst>
          </p:cNvPr>
          <p:cNvSpPr txBox="1">
            <a:spLocks/>
          </p:cNvSpPr>
          <p:nvPr/>
        </p:nvSpPr>
        <p:spPr>
          <a:xfrm>
            <a:off x="2884830" y="1895737"/>
            <a:ext cx="88389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수집 출처</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6" name="부제목 2">
            <a:extLst>
              <a:ext uri="{FF2B5EF4-FFF2-40B4-BE49-F238E27FC236}">
                <a16:creationId xmlns:a16="http://schemas.microsoft.com/office/drawing/2014/main" id="{A42F3171-4D01-4302-8128-1B1DF07DE342}"/>
              </a:ext>
            </a:extLst>
          </p:cNvPr>
          <p:cNvSpPr txBox="1">
            <a:spLocks/>
          </p:cNvSpPr>
          <p:nvPr/>
        </p:nvSpPr>
        <p:spPr>
          <a:xfrm>
            <a:off x="4533670" y="1903421"/>
            <a:ext cx="518860"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기준</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57" name="부제목 2">
            <a:extLst>
              <a:ext uri="{FF2B5EF4-FFF2-40B4-BE49-F238E27FC236}">
                <a16:creationId xmlns:a16="http://schemas.microsoft.com/office/drawing/2014/main" id="{9F590BE9-38DC-4A29-BDDD-11B78AE9F126}"/>
              </a:ext>
            </a:extLst>
          </p:cNvPr>
          <p:cNvSpPr txBox="1">
            <a:spLocks/>
          </p:cNvSpPr>
          <p:nvPr/>
        </p:nvSpPr>
        <p:spPr>
          <a:xfrm>
            <a:off x="5807912" y="1906914"/>
            <a:ext cx="1050993"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데이터 설명</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0" name="부제목 2">
            <a:extLst>
              <a:ext uri="{FF2B5EF4-FFF2-40B4-BE49-F238E27FC236}">
                <a16:creationId xmlns:a16="http://schemas.microsoft.com/office/drawing/2014/main" id="{5F6497B9-403A-4F24-859C-D1E792CAD56B}"/>
              </a:ext>
            </a:extLst>
          </p:cNvPr>
          <p:cNvSpPr txBox="1">
            <a:spLocks/>
          </p:cNvSpPr>
          <p:nvPr/>
        </p:nvSpPr>
        <p:spPr>
          <a:xfrm>
            <a:off x="771854" y="2445179"/>
            <a:ext cx="1570815"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Naver Sentiment Movie Corpus</a:t>
            </a:r>
          </a:p>
        </p:txBody>
      </p:sp>
      <p:sp>
        <p:nvSpPr>
          <p:cNvPr id="61" name="부제목 2">
            <a:extLst>
              <a:ext uri="{FF2B5EF4-FFF2-40B4-BE49-F238E27FC236}">
                <a16:creationId xmlns:a16="http://schemas.microsoft.com/office/drawing/2014/main" id="{FB1E0152-1582-4630-9E21-712585BE69B9}"/>
              </a:ext>
            </a:extLst>
          </p:cNvPr>
          <p:cNvSpPr txBox="1">
            <a:spLocks/>
          </p:cNvSpPr>
          <p:nvPr/>
        </p:nvSpPr>
        <p:spPr>
          <a:xfrm>
            <a:off x="2550187" y="2442903"/>
            <a:ext cx="1553182"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https://github.com/e9t/nsmc/</a:t>
            </a:r>
          </a:p>
        </p:txBody>
      </p:sp>
      <p:sp>
        <p:nvSpPr>
          <p:cNvPr id="63" name="부제목 2">
            <a:extLst>
              <a:ext uri="{FF2B5EF4-FFF2-40B4-BE49-F238E27FC236}">
                <a16:creationId xmlns:a16="http://schemas.microsoft.com/office/drawing/2014/main" id="{00E43D42-4AD2-4CDF-AD0A-B981622F50B1}"/>
              </a:ext>
            </a:extLst>
          </p:cNvPr>
          <p:cNvSpPr txBox="1">
            <a:spLocks/>
          </p:cNvSpPr>
          <p:nvPr/>
        </p:nvSpPr>
        <p:spPr>
          <a:xfrm>
            <a:off x="4573544" y="2419936"/>
            <a:ext cx="429092" cy="26314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전체</a:t>
            </a:r>
            <a:endParaRPr lang="en-US" altLang="ko-KR" sz="12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67" name="부제목 2">
            <a:extLst>
              <a:ext uri="{FF2B5EF4-FFF2-40B4-BE49-F238E27FC236}">
                <a16:creationId xmlns:a16="http://schemas.microsoft.com/office/drawing/2014/main" id="{7A660759-D004-4F61-939E-7218D4DFCF3A}"/>
              </a:ext>
            </a:extLst>
          </p:cNvPr>
          <p:cNvSpPr txBox="1">
            <a:spLocks/>
          </p:cNvSpPr>
          <p:nvPr/>
        </p:nvSpPr>
        <p:spPr>
          <a:xfrm>
            <a:off x="5468789" y="2419936"/>
            <a:ext cx="1711622" cy="248914"/>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1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네이버 영화 리뷰 데이터 </a:t>
            </a:r>
            <a:r>
              <a:rPr lang="en-US" altLang="ko-KR" sz="11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a:t>
            </a:r>
            <a:r>
              <a:rPr lang="ko-KR" altLang="en-US" sz="11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만 건</a:t>
            </a:r>
            <a:endParaRPr lang="en-US" altLang="ko-KR" sz="11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grpSp>
        <p:nvGrpSpPr>
          <p:cNvPr id="11" name="그룹 10">
            <a:extLst>
              <a:ext uri="{FF2B5EF4-FFF2-40B4-BE49-F238E27FC236}">
                <a16:creationId xmlns:a16="http://schemas.microsoft.com/office/drawing/2014/main" id="{004E9390-36FF-4429-9272-7F2673BC6D0D}"/>
              </a:ext>
            </a:extLst>
          </p:cNvPr>
          <p:cNvGrpSpPr/>
          <p:nvPr/>
        </p:nvGrpSpPr>
        <p:grpSpPr>
          <a:xfrm>
            <a:off x="841581" y="1345569"/>
            <a:ext cx="1136679" cy="320088"/>
            <a:chOff x="1066839" y="1285984"/>
            <a:chExt cx="1136679" cy="320088"/>
          </a:xfrm>
        </p:grpSpPr>
        <p:sp>
          <p:nvSpPr>
            <p:cNvPr id="53" name="부제목 2">
              <a:extLst>
                <a:ext uri="{FF2B5EF4-FFF2-40B4-BE49-F238E27FC236}">
                  <a16:creationId xmlns:a16="http://schemas.microsoft.com/office/drawing/2014/main" id="{2631CD4A-BAA1-4075-ACC3-4819DE17CD5E}"/>
                </a:ext>
              </a:extLst>
            </p:cNvPr>
            <p:cNvSpPr txBox="1">
              <a:spLocks/>
            </p:cNvSpPr>
            <p:nvPr/>
          </p:nvSpPr>
          <p:spPr>
            <a:xfrm>
              <a:off x="1152525" y="1285984"/>
              <a:ext cx="1050993"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rPr>
                <a:t>데이터 목록</a:t>
              </a:r>
              <a:endParaRPr lang="en-US" altLang="ko-KR"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endParaRPr>
            </a:p>
          </p:txBody>
        </p:sp>
        <p:cxnSp>
          <p:nvCxnSpPr>
            <p:cNvPr id="7" name="직선 연결선 6">
              <a:extLst>
                <a:ext uri="{FF2B5EF4-FFF2-40B4-BE49-F238E27FC236}">
                  <a16:creationId xmlns:a16="http://schemas.microsoft.com/office/drawing/2014/main" id="{C44371E3-3D7A-4277-905B-D2C2BEFD8550}"/>
                </a:ext>
              </a:extLst>
            </p:cNvPr>
            <p:cNvCxnSpPr/>
            <p:nvPr/>
          </p:nvCxnSpPr>
          <p:spPr>
            <a:xfrm>
              <a:off x="1066839" y="1285984"/>
              <a:ext cx="0" cy="32008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A3BEC23D-88D7-4923-BC5B-E256B931426E}"/>
              </a:ext>
            </a:extLst>
          </p:cNvPr>
          <p:cNvGrpSpPr/>
          <p:nvPr/>
        </p:nvGrpSpPr>
        <p:grpSpPr>
          <a:xfrm>
            <a:off x="7713619" y="1193733"/>
            <a:ext cx="967485" cy="320088"/>
            <a:chOff x="7751829" y="1360220"/>
            <a:chExt cx="967485" cy="320088"/>
          </a:xfrm>
        </p:grpSpPr>
        <p:sp>
          <p:nvSpPr>
            <p:cNvPr id="58" name="부제목 2">
              <a:extLst>
                <a:ext uri="{FF2B5EF4-FFF2-40B4-BE49-F238E27FC236}">
                  <a16:creationId xmlns:a16="http://schemas.microsoft.com/office/drawing/2014/main" id="{1ACA4A30-1F4B-45ED-B469-CF54AA77D898}"/>
                </a:ext>
              </a:extLst>
            </p:cNvPr>
            <p:cNvSpPr txBox="1">
              <a:spLocks/>
            </p:cNvSpPr>
            <p:nvPr/>
          </p:nvSpPr>
          <p:spPr>
            <a:xfrm>
              <a:off x="7835418" y="1360220"/>
              <a:ext cx="883896"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rPr>
                <a:t>참고 자료</a:t>
              </a:r>
              <a:endParaRPr lang="en-US" altLang="ko-KR"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endParaRPr>
            </a:p>
          </p:txBody>
        </p:sp>
        <p:cxnSp>
          <p:nvCxnSpPr>
            <p:cNvPr id="69" name="직선 연결선 68">
              <a:extLst>
                <a:ext uri="{FF2B5EF4-FFF2-40B4-BE49-F238E27FC236}">
                  <a16:creationId xmlns:a16="http://schemas.microsoft.com/office/drawing/2014/main" id="{E7580C0B-D0C4-4566-845F-C6974C37B7B3}"/>
                </a:ext>
              </a:extLst>
            </p:cNvPr>
            <p:cNvCxnSpPr/>
            <p:nvPr/>
          </p:nvCxnSpPr>
          <p:spPr>
            <a:xfrm>
              <a:off x="7751829" y="1360220"/>
              <a:ext cx="0" cy="32008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그룹 11">
            <a:extLst>
              <a:ext uri="{FF2B5EF4-FFF2-40B4-BE49-F238E27FC236}">
                <a16:creationId xmlns:a16="http://schemas.microsoft.com/office/drawing/2014/main" id="{F078E02F-0B82-4DD2-BC38-48DB93207C95}"/>
              </a:ext>
            </a:extLst>
          </p:cNvPr>
          <p:cNvGrpSpPr/>
          <p:nvPr/>
        </p:nvGrpSpPr>
        <p:grpSpPr>
          <a:xfrm>
            <a:off x="7713619" y="4118889"/>
            <a:ext cx="1522993" cy="320088"/>
            <a:chOff x="7813434" y="3873432"/>
            <a:chExt cx="1522993" cy="320088"/>
          </a:xfrm>
        </p:grpSpPr>
        <p:sp>
          <p:nvSpPr>
            <p:cNvPr id="59" name="부제목 2">
              <a:extLst>
                <a:ext uri="{FF2B5EF4-FFF2-40B4-BE49-F238E27FC236}">
                  <a16:creationId xmlns:a16="http://schemas.microsoft.com/office/drawing/2014/main" id="{983B2BD8-6686-4781-A01C-78AFB378EC57}"/>
                </a:ext>
              </a:extLst>
            </p:cNvPr>
            <p:cNvSpPr txBox="1">
              <a:spLocks/>
            </p:cNvSpPr>
            <p:nvPr/>
          </p:nvSpPr>
          <p:spPr>
            <a:xfrm>
              <a:off x="7889556" y="3873432"/>
              <a:ext cx="1446871" cy="32008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rPr>
                <a:t>분석 및 개발 도구</a:t>
              </a:r>
              <a:endParaRPr lang="en-US" altLang="ko-KR" sz="1600" b="1" spc="-122" dirty="0">
                <a:ln>
                  <a:solidFill>
                    <a:schemeClr val="accent1">
                      <a:alpha val="0"/>
                    </a:schemeClr>
                  </a:solidFill>
                </a:ln>
                <a:solidFill>
                  <a:schemeClr val="accent6">
                    <a:lumMod val="75000"/>
                  </a:schemeClr>
                </a:solidFill>
                <a:latin typeface="나눔바른고딕" panose="020B0603020101020101" pitchFamily="50" charset="-127"/>
                <a:ea typeface="나눔바른고딕" panose="020B0603020101020101" pitchFamily="50" charset="-127"/>
              </a:endParaRPr>
            </a:p>
          </p:txBody>
        </p:sp>
        <p:cxnSp>
          <p:nvCxnSpPr>
            <p:cNvPr id="70" name="직선 연결선 69">
              <a:extLst>
                <a:ext uri="{FF2B5EF4-FFF2-40B4-BE49-F238E27FC236}">
                  <a16:creationId xmlns:a16="http://schemas.microsoft.com/office/drawing/2014/main" id="{CBF3FFB2-2755-4FF0-A6A6-6BFB2D9BB97C}"/>
                </a:ext>
              </a:extLst>
            </p:cNvPr>
            <p:cNvCxnSpPr/>
            <p:nvPr/>
          </p:nvCxnSpPr>
          <p:spPr>
            <a:xfrm>
              <a:off x="7813434" y="3873432"/>
              <a:ext cx="0" cy="32008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6A5A4566-F73B-4649-9564-7A826D6306C8}"/>
              </a:ext>
            </a:extLst>
          </p:cNvPr>
          <p:cNvSpPr txBox="1"/>
          <p:nvPr/>
        </p:nvSpPr>
        <p:spPr>
          <a:xfrm>
            <a:off x="771854" y="2867582"/>
            <a:ext cx="1570813" cy="1631216"/>
          </a:xfrm>
          <a:prstGeom prst="rect">
            <a:avLst/>
          </a:prstGeom>
          <a:solidFill>
            <a:srgbClr val="B0DED9"/>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카트라이더 러쉬플러스</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ASMR </a:t>
            </a: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컷</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구워요</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Wobble Man</a:t>
            </a:r>
          </a:p>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그래서 내가 마왕이라고</a:t>
            </a: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밀크초코</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 Fun Race 3D</a:t>
            </a:r>
          </a:p>
        </p:txBody>
      </p:sp>
      <p:sp>
        <p:nvSpPr>
          <p:cNvPr id="72" name="TextBox 71">
            <a:extLst>
              <a:ext uri="{FF2B5EF4-FFF2-40B4-BE49-F238E27FC236}">
                <a16:creationId xmlns:a16="http://schemas.microsoft.com/office/drawing/2014/main" id="{F770AFDB-CD17-4A14-87EA-6925AB2F9C83}"/>
              </a:ext>
            </a:extLst>
          </p:cNvPr>
          <p:cNvSpPr txBox="1"/>
          <p:nvPr/>
        </p:nvSpPr>
        <p:spPr>
          <a:xfrm>
            <a:off x="2444636" y="3315078"/>
            <a:ext cx="1764283" cy="646331"/>
          </a:xfrm>
          <a:prstGeom prst="rect">
            <a:avLst/>
          </a:prstGeom>
          <a:noFill/>
        </p:spPr>
        <p:txBody>
          <a:bodyPr wrap="square" rtlCol="0">
            <a:spAutoFit/>
          </a:bodyPr>
          <a:lstStyle/>
          <a:p>
            <a:r>
              <a:rPr lang="en-US" altLang="ko-KR" sz="1200" dirty="0">
                <a:solidFill>
                  <a:schemeClr val="tx1">
                    <a:lumMod val="85000"/>
                    <a:lumOff val="15000"/>
                  </a:schemeClr>
                </a:solidFill>
                <a:latin typeface="나눔바른고딕" panose="020B0603020101020101" pitchFamily="50" charset="-127"/>
                <a:ea typeface="나눔바른고딕" panose="020B0603020101020101" pitchFamily="50" charset="-127"/>
                <a:hlinkClick r:id="rId4">
                  <a:extLst>
                    <a:ext uri="{A12FA001-AC4F-418D-AE19-62706E023703}">
                      <ahyp:hlinkClr xmlns:ahyp="http://schemas.microsoft.com/office/drawing/2018/hyperlinkcolor" val="tx"/>
                    </a:ext>
                  </a:extLst>
                </a:hlinkClick>
              </a:rPr>
              <a:t>https://play.google.com/store/apps/top/category/GAME</a:t>
            </a:r>
            <a:endParaRPr lang="en-US" altLang="ko-KR" sz="1200" dirty="0">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73" name="TextBox 72">
            <a:extLst>
              <a:ext uri="{FF2B5EF4-FFF2-40B4-BE49-F238E27FC236}">
                <a16:creationId xmlns:a16="http://schemas.microsoft.com/office/drawing/2014/main" id="{09B1A7AA-D96D-40D4-9129-B9B790EC6CE9}"/>
              </a:ext>
            </a:extLst>
          </p:cNvPr>
          <p:cNvSpPr txBox="1"/>
          <p:nvPr/>
        </p:nvSpPr>
        <p:spPr>
          <a:xfrm>
            <a:off x="4116967" y="3298469"/>
            <a:ext cx="1358197" cy="769441"/>
          </a:xfrm>
          <a:prstGeom prst="rect">
            <a:avLst/>
          </a:prstGeom>
          <a:noFill/>
        </p:spPr>
        <p:txBody>
          <a:bodyPr wrap="square" rtlCol="0">
            <a:spAutoFit/>
          </a:bodyPr>
          <a:lstStyle/>
          <a:p>
            <a:pPr algn="ctr"/>
            <a:r>
              <a:rPr lang="en-US" altLang="ko-KR" sz="1100" dirty="0">
                <a:latin typeface="나눔바른고딕" panose="020B0603020101020101" pitchFamily="50" charset="-127"/>
                <a:ea typeface="나눔바른고딕" panose="020B0603020101020101" pitchFamily="50" charset="-127"/>
              </a:rPr>
              <a:t>2020.05.19 </a:t>
            </a:r>
            <a:r>
              <a:rPr lang="ko-KR" altLang="en-US" sz="1100" dirty="0">
                <a:latin typeface="나눔바른고딕" panose="020B0603020101020101" pitchFamily="50" charset="-127"/>
                <a:ea typeface="나눔바른고딕" panose="020B0603020101020101" pitchFamily="50" charset="-127"/>
              </a:rPr>
              <a:t>기준</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게임 인기차트</a:t>
            </a:r>
            <a:endParaRPr lang="en-US" altLang="ko-KR" sz="1100" dirty="0">
              <a:latin typeface="나눔바른고딕" panose="020B0603020101020101" pitchFamily="50" charset="-127"/>
              <a:ea typeface="나눔바른고딕" panose="020B0603020101020101" pitchFamily="50" charset="-127"/>
            </a:endParaRPr>
          </a:p>
          <a:p>
            <a:pPr algn="ctr"/>
            <a:r>
              <a:rPr lang="en-US" altLang="ko-KR" sz="1100" dirty="0">
                <a:latin typeface="나눔바른고딕" panose="020B0603020101020101" pitchFamily="50" charset="-127"/>
                <a:ea typeface="나눔바른고딕" panose="020B0603020101020101" pitchFamily="50" charset="-127"/>
              </a:rPr>
              <a:t>1</a:t>
            </a:r>
            <a:r>
              <a:rPr lang="ko-KR" altLang="en-US" sz="1100" dirty="0">
                <a:latin typeface="나눔바른고딕" panose="020B0603020101020101" pitchFamily="50" charset="-127"/>
                <a:ea typeface="나눔바른고딕" panose="020B0603020101020101" pitchFamily="50" charset="-127"/>
              </a:rPr>
              <a:t>위</a:t>
            </a:r>
            <a:r>
              <a:rPr lang="en-US" altLang="ko-KR" sz="1100" dirty="0">
                <a:latin typeface="나눔바른고딕" panose="020B0603020101020101" pitchFamily="50" charset="-127"/>
                <a:ea typeface="나눔바른고딕" panose="020B0603020101020101" pitchFamily="50" charset="-127"/>
              </a:rPr>
              <a:t>~200</a:t>
            </a:r>
            <a:r>
              <a:rPr lang="ko-KR" altLang="en-US" sz="1100" dirty="0">
                <a:latin typeface="나눔바른고딕" panose="020B0603020101020101" pitchFamily="50" charset="-127"/>
                <a:ea typeface="나눔바른고딕" panose="020B0603020101020101" pitchFamily="50" charset="-127"/>
              </a:rPr>
              <a:t>위</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어플리케이션</a:t>
            </a:r>
            <a:endParaRPr lang="en-US" altLang="ko-KR" sz="1100" dirty="0">
              <a:latin typeface="나눔바른고딕" panose="020B0603020101020101" pitchFamily="50" charset="-127"/>
              <a:ea typeface="나눔바른고딕" panose="020B0603020101020101" pitchFamily="50" charset="-127"/>
            </a:endParaRPr>
          </a:p>
        </p:txBody>
      </p:sp>
      <p:sp>
        <p:nvSpPr>
          <p:cNvPr id="74" name="TextBox 73">
            <a:extLst>
              <a:ext uri="{FF2B5EF4-FFF2-40B4-BE49-F238E27FC236}">
                <a16:creationId xmlns:a16="http://schemas.microsoft.com/office/drawing/2014/main" id="{FE9A1CB4-6E42-4C4E-9F2D-3529020C97A1}"/>
              </a:ext>
            </a:extLst>
          </p:cNvPr>
          <p:cNvSpPr txBox="1"/>
          <p:nvPr/>
        </p:nvSpPr>
        <p:spPr>
          <a:xfrm>
            <a:off x="5451266" y="3213829"/>
            <a:ext cx="1764283" cy="938719"/>
          </a:xfrm>
          <a:prstGeom prst="rect">
            <a:avLst/>
          </a:prstGeom>
          <a:noFill/>
        </p:spPr>
        <p:txBody>
          <a:bodyPr wrap="square" rtlCol="0">
            <a:spAutoFit/>
          </a:bodyPr>
          <a:lstStyle/>
          <a:p>
            <a:pPr algn="ctr"/>
            <a:r>
              <a:rPr lang="ko-KR" altLang="en-US" sz="1100" dirty="0">
                <a:latin typeface="나눔바른고딕" panose="020B0603020101020101" pitchFamily="50" charset="-127"/>
                <a:ea typeface="나눔바른고딕" panose="020B0603020101020101" pitchFamily="50" charset="-127"/>
              </a:rPr>
              <a:t>어플 당 </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약 </a:t>
            </a:r>
            <a:r>
              <a:rPr lang="en-US" altLang="ko-KR" sz="1100" dirty="0">
                <a:latin typeface="나눔바른고딕" panose="020B0603020101020101" pitchFamily="50" charset="-127"/>
                <a:ea typeface="나눔바른고딕" panose="020B0603020101020101" pitchFamily="50" charset="-127"/>
              </a:rPr>
              <a:t>2,000</a:t>
            </a:r>
            <a:r>
              <a:rPr lang="ko-KR" altLang="en-US" sz="1100" dirty="0">
                <a:latin typeface="나눔바른고딕" panose="020B0603020101020101" pitchFamily="50" charset="-127"/>
                <a:ea typeface="나눔바른고딕" panose="020B0603020101020101" pitchFamily="50" charset="-127"/>
              </a:rPr>
              <a:t>개씩 </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관련성 순으로</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리뷰 추출 후</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하나의 파일로 병합</a:t>
            </a:r>
            <a:endParaRPr lang="en-US" altLang="ko-KR" sz="1100" dirty="0">
              <a:latin typeface="나눔바른고딕" panose="020B0603020101020101" pitchFamily="50" charset="-127"/>
              <a:ea typeface="나눔바른고딕" panose="020B0603020101020101" pitchFamily="50" charset="-127"/>
            </a:endParaRPr>
          </a:p>
        </p:txBody>
      </p:sp>
      <p:sp>
        <p:nvSpPr>
          <p:cNvPr id="75" name="TextBox 74">
            <a:extLst>
              <a:ext uri="{FF2B5EF4-FFF2-40B4-BE49-F238E27FC236}">
                <a16:creationId xmlns:a16="http://schemas.microsoft.com/office/drawing/2014/main" id="{87EFDD92-B611-4C9E-B4D6-BE97C7DCE4D8}"/>
              </a:ext>
            </a:extLst>
          </p:cNvPr>
          <p:cNvSpPr txBox="1"/>
          <p:nvPr/>
        </p:nvSpPr>
        <p:spPr>
          <a:xfrm>
            <a:off x="771854" y="4661158"/>
            <a:ext cx="1570813" cy="1631216"/>
          </a:xfrm>
          <a:prstGeom prst="rect">
            <a:avLst/>
          </a:prstGeom>
          <a:solidFill>
            <a:srgbClr val="B0DED9"/>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카트라이더 러쉬플러스</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ko-KR" altLang="en-US" sz="1000" dirty="0" err="1">
                <a:solidFill>
                  <a:schemeClr val="tx1">
                    <a:lumMod val="85000"/>
                    <a:lumOff val="15000"/>
                  </a:schemeClr>
                </a:solidFill>
                <a:latin typeface="나눔바른고딕" panose="020B0603020101020101" pitchFamily="50" charset="-127"/>
                <a:ea typeface="나눔바른고딕" panose="020B0603020101020101" pitchFamily="50" charset="-127"/>
              </a:rPr>
              <a:t>폴아웃</a:t>
            </a: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dirty="0" err="1">
                <a:solidFill>
                  <a:schemeClr val="tx1">
                    <a:lumMod val="85000"/>
                    <a:lumOff val="15000"/>
                  </a:schemeClr>
                </a:solidFill>
                <a:latin typeface="나눔바른고딕" panose="020B0603020101020101" pitchFamily="50" charset="-127"/>
                <a:ea typeface="나눔바른고딕" panose="020B0603020101020101" pitchFamily="50" charset="-127"/>
              </a:rPr>
              <a:t>쉘터</a:t>
            </a: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Online</a:t>
            </a:r>
          </a:p>
          <a:p>
            <a:pPr algn="ctr"/>
            <a:r>
              <a:rPr lang="ko-KR" altLang="en-US" sz="1000" dirty="0" err="1">
                <a:solidFill>
                  <a:schemeClr val="tx1">
                    <a:lumMod val="85000"/>
                    <a:lumOff val="15000"/>
                  </a:schemeClr>
                </a:solidFill>
                <a:latin typeface="나눔바른고딕" panose="020B0603020101020101" pitchFamily="50" charset="-127"/>
                <a:ea typeface="나눔바른고딕" panose="020B0603020101020101" pitchFamily="50" charset="-127"/>
              </a:rPr>
              <a:t>레드닷</a:t>
            </a: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dirty="0" err="1">
                <a:solidFill>
                  <a:schemeClr val="tx1">
                    <a:lumMod val="85000"/>
                    <a:lumOff val="15000"/>
                  </a:schemeClr>
                </a:solidFill>
                <a:latin typeface="나눔바른고딕" panose="020B0603020101020101" pitchFamily="50" charset="-127"/>
                <a:ea typeface="나눔바른고딕" panose="020B0603020101020101" pitchFamily="50" charset="-127"/>
              </a:rPr>
              <a:t>프론트라인</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Draw Joust!</a:t>
            </a:r>
          </a:p>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궁수강림</a:t>
            </a: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 6</a:t>
            </a: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개의 예언 </a:t>
            </a: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a:t>
            </a:r>
          </a:p>
          <a:p>
            <a:pPr algn="ctr"/>
            <a:r>
              <a:rPr lang="ko-KR" altLang="en-US" sz="1000" dirty="0">
                <a:solidFill>
                  <a:schemeClr val="tx1">
                    <a:lumMod val="85000"/>
                    <a:lumOff val="15000"/>
                  </a:schemeClr>
                </a:solidFill>
                <a:latin typeface="나눔바른고딕" panose="020B0603020101020101" pitchFamily="50" charset="-127"/>
                <a:ea typeface="나눔바른고딕" panose="020B0603020101020101" pitchFamily="50" charset="-127"/>
              </a:rPr>
              <a:t>밀크초코</a:t>
            </a:r>
            <a:endPar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000" dirty="0">
                <a:solidFill>
                  <a:schemeClr val="tx1">
                    <a:lumMod val="85000"/>
                    <a:lumOff val="15000"/>
                  </a:schemeClr>
                </a:solidFill>
                <a:latin typeface="나눔바른고딕" panose="020B0603020101020101" pitchFamily="50" charset="-127"/>
                <a:ea typeface="나눔바른고딕" panose="020B0603020101020101" pitchFamily="50" charset="-127"/>
              </a:rPr>
              <a:t> Fun Race 3D</a:t>
            </a:r>
          </a:p>
        </p:txBody>
      </p:sp>
      <p:sp>
        <p:nvSpPr>
          <p:cNvPr id="76" name="TextBox 75">
            <a:extLst>
              <a:ext uri="{FF2B5EF4-FFF2-40B4-BE49-F238E27FC236}">
                <a16:creationId xmlns:a16="http://schemas.microsoft.com/office/drawing/2014/main" id="{74F67C1B-5CEF-472D-938F-024A4E939F9F}"/>
              </a:ext>
            </a:extLst>
          </p:cNvPr>
          <p:cNvSpPr txBox="1"/>
          <p:nvPr/>
        </p:nvSpPr>
        <p:spPr>
          <a:xfrm>
            <a:off x="2444636" y="5153600"/>
            <a:ext cx="1764283" cy="646331"/>
          </a:xfrm>
          <a:prstGeom prst="rect">
            <a:avLst/>
          </a:prstGeom>
          <a:noFill/>
        </p:spPr>
        <p:txBody>
          <a:bodyPr wrap="square" rtlCol="0">
            <a:spAutoFit/>
          </a:bodyPr>
          <a:lstStyle/>
          <a:p>
            <a:r>
              <a:rPr lang="en-US" altLang="ko-KR" sz="1200" dirty="0">
                <a:solidFill>
                  <a:schemeClr val="tx1">
                    <a:lumMod val="85000"/>
                    <a:lumOff val="15000"/>
                  </a:schemeClr>
                </a:solidFill>
                <a:latin typeface="나눔바른고딕" panose="020B0603020101020101" pitchFamily="50" charset="-127"/>
                <a:ea typeface="나눔바른고딕" panose="020B0603020101020101" pitchFamily="50" charset="-127"/>
                <a:hlinkClick r:id="rId4">
                  <a:extLst>
                    <a:ext uri="{A12FA001-AC4F-418D-AE19-62706E023703}">
                      <ahyp:hlinkClr xmlns:ahyp="http://schemas.microsoft.com/office/drawing/2018/hyperlinkcolor" val="tx"/>
                    </a:ext>
                  </a:extLst>
                </a:hlinkClick>
              </a:rPr>
              <a:t>https://play.google.com/store/apps/top/category/GAME</a:t>
            </a:r>
            <a:endParaRPr lang="en-US" altLang="ko-KR" sz="1200" dirty="0">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
        <p:nvSpPr>
          <p:cNvPr id="77" name="TextBox 76">
            <a:extLst>
              <a:ext uri="{FF2B5EF4-FFF2-40B4-BE49-F238E27FC236}">
                <a16:creationId xmlns:a16="http://schemas.microsoft.com/office/drawing/2014/main" id="{C13A1A8A-DC20-42E2-838A-0EE27E0EF59A}"/>
              </a:ext>
            </a:extLst>
          </p:cNvPr>
          <p:cNvSpPr txBox="1"/>
          <p:nvPr/>
        </p:nvSpPr>
        <p:spPr>
          <a:xfrm>
            <a:off x="4116967" y="5142870"/>
            <a:ext cx="1358197" cy="769441"/>
          </a:xfrm>
          <a:prstGeom prst="rect">
            <a:avLst/>
          </a:prstGeom>
          <a:noFill/>
        </p:spPr>
        <p:txBody>
          <a:bodyPr wrap="square" rtlCol="0">
            <a:spAutoFit/>
          </a:bodyPr>
          <a:lstStyle/>
          <a:p>
            <a:pPr algn="ctr"/>
            <a:r>
              <a:rPr lang="en-US" altLang="ko-KR" sz="1100" dirty="0">
                <a:latin typeface="나눔바른고딕" panose="020B0603020101020101" pitchFamily="50" charset="-127"/>
                <a:ea typeface="나눔바른고딕" panose="020B0603020101020101" pitchFamily="50" charset="-127"/>
              </a:rPr>
              <a:t>2020.06.08 </a:t>
            </a:r>
            <a:r>
              <a:rPr lang="ko-KR" altLang="en-US" sz="1100" dirty="0">
                <a:latin typeface="나눔바른고딕" panose="020B0603020101020101" pitchFamily="50" charset="-127"/>
                <a:ea typeface="나눔바른고딕" panose="020B0603020101020101" pitchFamily="50" charset="-127"/>
              </a:rPr>
              <a:t>기준</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게임 인기차트</a:t>
            </a:r>
            <a:endParaRPr lang="en-US" altLang="ko-KR" sz="1100" dirty="0">
              <a:latin typeface="나눔바른고딕" panose="020B0603020101020101" pitchFamily="50" charset="-127"/>
              <a:ea typeface="나눔바른고딕" panose="020B0603020101020101" pitchFamily="50" charset="-127"/>
            </a:endParaRPr>
          </a:p>
          <a:p>
            <a:pPr algn="ctr"/>
            <a:r>
              <a:rPr lang="en-US" altLang="ko-KR" sz="1100" dirty="0">
                <a:latin typeface="나눔바른고딕" panose="020B0603020101020101" pitchFamily="50" charset="-127"/>
                <a:ea typeface="나눔바른고딕" panose="020B0603020101020101" pitchFamily="50" charset="-127"/>
              </a:rPr>
              <a:t>1</a:t>
            </a:r>
            <a:r>
              <a:rPr lang="ko-KR" altLang="en-US" sz="1100" dirty="0">
                <a:latin typeface="나눔바른고딕" panose="020B0603020101020101" pitchFamily="50" charset="-127"/>
                <a:ea typeface="나눔바른고딕" panose="020B0603020101020101" pitchFamily="50" charset="-127"/>
              </a:rPr>
              <a:t>위</a:t>
            </a:r>
            <a:r>
              <a:rPr lang="en-US" altLang="ko-KR" sz="1100" dirty="0">
                <a:latin typeface="나눔바른고딕" panose="020B0603020101020101" pitchFamily="50" charset="-127"/>
                <a:ea typeface="나눔바른고딕" panose="020B0603020101020101" pitchFamily="50" charset="-127"/>
              </a:rPr>
              <a:t>~200</a:t>
            </a:r>
            <a:r>
              <a:rPr lang="ko-KR" altLang="en-US" sz="1100" dirty="0">
                <a:latin typeface="나눔바른고딕" panose="020B0603020101020101" pitchFamily="50" charset="-127"/>
                <a:ea typeface="나눔바른고딕" panose="020B0603020101020101" pitchFamily="50" charset="-127"/>
              </a:rPr>
              <a:t>위</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어플리케이션</a:t>
            </a:r>
            <a:endParaRPr lang="en-US" altLang="ko-KR" sz="1100" dirty="0">
              <a:latin typeface="나눔바른고딕" panose="020B0603020101020101" pitchFamily="50" charset="-127"/>
              <a:ea typeface="나눔바른고딕" panose="020B0603020101020101" pitchFamily="50" charset="-127"/>
            </a:endParaRPr>
          </a:p>
        </p:txBody>
      </p:sp>
      <p:sp>
        <p:nvSpPr>
          <p:cNvPr id="78" name="TextBox 77">
            <a:extLst>
              <a:ext uri="{FF2B5EF4-FFF2-40B4-BE49-F238E27FC236}">
                <a16:creationId xmlns:a16="http://schemas.microsoft.com/office/drawing/2014/main" id="{DFAB9F48-E524-47BD-8523-34E02869BC94}"/>
              </a:ext>
            </a:extLst>
          </p:cNvPr>
          <p:cNvSpPr txBox="1"/>
          <p:nvPr/>
        </p:nvSpPr>
        <p:spPr>
          <a:xfrm>
            <a:off x="5442458" y="5142869"/>
            <a:ext cx="1764283" cy="769441"/>
          </a:xfrm>
          <a:prstGeom prst="rect">
            <a:avLst/>
          </a:prstGeom>
          <a:noFill/>
        </p:spPr>
        <p:txBody>
          <a:bodyPr wrap="square" rtlCol="0">
            <a:spAutoFit/>
          </a:bodyPr>
          <a:lstStyle/>
          <a:p>
            <a:pPr algn="ctr"/>
            <a:r>
              <a:rPr lang="ko-KR" altLang="en-US" sz="1100" dirty="0">
                <a:latin typeface="나눔바른고딕" panose="020B0603020101020101" pitchFamily="50" charset="-127"/>
                <a:ea typeface="나눔바른고딕" panose="020B0603020101020101" pitchFamily="50" charset="-127"/>
              </a:rPr>
              <a:t>어플 당 </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약 </a:t>
            </a:r>
            <a:r>
              <a:rPr lang="en-US" altLang="ko-KR" sz="1100" dirty="0">
                <a:latin typeface="나눔바른고딕" panose="020B0603020101020101" pitchFamily="50" charset="-127"/>
                <a:ea typeface="나눔바른고딕" panose="020B0603020101020101" pitchFamily="50" charset="-127"/>
              </a:rPr>
              <a:t>20,000</a:t>
            </a:r>
            <a:r>
              <a:rPr lang="ko-KR" altLang="en-US" sz="1100" dirty="0">
                <a:latin typeface="나눔바른고딕" panose="020B0603020101020101" pitchFamily="50" charset="-127"/>
                <a:ea typeface="나눔바른고딕" panose="020B0603020101020101" pitchFamily="50" charset="-127"/>
              </a:rPr>
              <a:t>개씩 </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최신 순으로</a:t>
            </a:r>
            <a:endParaRPr lang="en-US" altLang="ko-KR" sz="1100" dirty="0">
              <a:latin typeface="나눔바른고딕" panose="020B0603020101020101" pitchFamily="50" charset="-127"/>
              <a:ea typeface="나눔바른고딕" panose="020B0603020101020101" pitchFamily="50" charset="-127"/>
            </a:endParaRPr>
          </a:p>
          <a:p>
            <a:pPr algn="ctr"/>
            <a:r>
              <a:rPr lang="ko-KR" altLang="en-US" sz="1100" dirty="0">
                <a:latin typeface="나눔바른고딕" panose="020B0603020101020101" pitchFamily="50" charset="-127"/>
                <a:ea typeface="나눔바른고딕" panose="020B0603020101020101" pitchFamily="50" charset="-127"/>
              </a:rPr>
              <a:t>리뷰 추출 </a:t>
            </a:r>
            <a:endParaRPr lang="en-US" altLang="ko-KR" sz="1100" dirty="0">
              <a:latin typeface="나눔바른고딕" panose="020B0603020101020101" pitchFamily="50" charset="-127"/>
              <a:ea typeface="나눔바른고딕" panose="020B0603020101020101" pitchFamily="50" charset="-127"/>
            </a:endParaRPr>
          </a:p>
        </p:txBody>
      </p:sp>
      <p:sp>
        <p:nvSpPr>
          <p:cNvPr id="91" name="TextBox 90">
            <a:extLst>
              <a:ext uri="{FF2B5EF4-FFF2-40B4-BE49-F238E27FC236}">
                <a16:creationId xmlns:a16="http://schemas.microsoft.com/office/drawing/2014/main" id="{61822E3E-8492-4945-8FAF-5B7F37A7F5EC}"/>
              </a:ext>
            </a:extLst>
          </p:cNvPr>
          <p:cNvSpPr txBox="1"/>
          <p:nvPr/>
        </p:nvSpPr>
        <p:spPr>
          <a:xfrm>
            <a:off x="8103200" y="4662440"/>
            <a:ext cx="2712231" cy="246221"/>
          </a:xfrm>
          <a:prstGeom prst="rect">
            <a:avLst/>
          </a:prstGeom>
          <a:noFill/>
        </p:spPr>
        <p:txBody>
          <a:bodyPr wrap="square" rtlCol="0">
            <a:spAutoFit/>
          </a:bodyPr>
          <a:lstStyle/>
          <a:p>
            <a:r>
              <a:rPr lang="ko-KR" altLang="en-US" sz="1000" dirty="0">
                <a:latin typeface="나눔바른고딕" panose="020B0603020101020101" pitchFamily="50" charset="-127"/>
                <a:ea typeface="나눔바른고딕" panose="020B0603020101020101" pitchFamily="50" charset="-127"/>
              </a:rPr>
              <a:t>데이터 목록 </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BeautifulSoup</a:t>
            </a:r>
            <a:r>
              <a:rPr lang="en-US" altLang="ko-KR" sz="1000" dirty="0">
                <a:latin typeface="나눔바른고딕" panose="020B0603020101020101" pitchFamily="50" charset="-127"/>
                <a:ea typeface="나눔바른고딕" panose="020B0603020101020101" pitchFamily="50" charset="-127"/>
              </a:rPr>
              <a:t> , Selenium </a:t>
            </a:r>
          </a:p>
        </p:txBody>
      </p:sp>
      <p:sp>
        <p:nvSpPr>
          <p:cNvPr id="93" name="TextBox 92">
            <a:extLst>
              <a:ext uri="{FF2B5EF4-FFF2-40B4-BE49-F238E27FC236}">
                <a16:creationId xmlns:a16="http://schemas.microsoft.com/office/drawing/2014/main" id="{221931C1-B1EA-4FFE-A926-D4B8ECCA9785}"/>
              </a:ext>
            </a:extLst>
          </p:cNvPr>
          <p:cNvSpPr txBox="1"/>
          <p:nvPr/>
        </p:nvSpPr>
        <p:spPr>
          <a:xfrm>
            <a:off x="8103200" y="4949135"/>
            <a:ext cx="3146291" cy="246221"/>
          </a:xfrm>
          <a:prstGeom prst="rect">
            <a:avLst/>
          </a:prstGeom>
          <a:noFill/>
        </p:spPr>
        <p:txBody>
          <a:bodyPr wrap="square" rtlCol="0">
            <a:spAutoFit/>
          </a:bodyPr>
          <a:lstStyle/>
          <a:p>
            <a:r>
              <a:rPr lang="ko-KR" altLang="en-US" sz="1000" dirty="0">
                <a:latin typeface="나눔바른고딕" panose="020B0603020101020101" pitchFamily="50" charset="-127"/>
                <a:ea typeface="나눔바른고딕" panose="020B0603020101020101" pitchFamily="50" charset="-127"/>
              </a:rPr>
              <a:t>데이터 처리</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konlpy</a:t>
            </a:r>
            <a:r>
              <a:rPr lang="en-US" altLang="ko-KR" sz="1000" dirty="0">
                <a:latin typeface="나눔바른고딕" panose="020B0603020101020101" pitchFamily="50" charset="-127"/>
                <a:ea typeface="나눔바른고딕" panose="020B0603020101020101" pitchFamily="50" charset="-127"/>
              </a:rPr>
              <a:t>(</a:t>
            </a:r>
            <a:r>
              <a:rPr lang="en-US" altLang="ko-KR" sz="1000" dirty="0" err="1">
                <a:latin typeface="나눔바른고딕" panose="020B0603020101020101" pitchFamily="50" charset="-127"/>
                <a:ea typeface="나눔바른고딕" panose="020B0603020101020101" pitchFamily="50" charset="-127"/>
              </a:rPr>
              <a:t>mecab</a:t>
            </a:r>
            <a:r>
              <a:rPr lang="en-US" altLang="ko-KR" sz="1000" dirty="0">
                <a:latin typeface="나눔바른고딕" panose="020B0603020101020101" pitchFamily="50" charset="-127"/>
                <a:ea typeface="나눔바른고딕" panose="020B0603020101020101" pitchFamily="50" charset="-127"/>
              </a:rPr>
              <a:t> , </a:t>
            </a:r>
            <a:r>
              <a:rPr lang="en-US" altLang="ko-KR" sz="1000" dirty="0" err="1">
                <a:latin typeface="나눔바른고딕" panose="020B0603020101020101" pitchFamily="50" charset="-127"/>
                <a:ea typeface="나눔바른고딕" panose="020B0603020101020101" pitchFamily="50" charset="-127"/>
              </a:rPr>
              <a:t>okt</a:t>
            </a:r>
            <a:r>
              <a:rPr lang="en-US" altLang="ko-KR" sz="1000" dirty="0">
                <a:latin typeface="나눔바른고딕" panose="020B0603020101020101" pitchFamily="50" charset="-127"/>
                <a:ea typeface="나눔바른고딕" panose="020B0603020101020101" pitchFamily="50" charset="-127"/>
              </a:rPr>
              <a:t>) , Word2Vec , </a:t>
            </a:r>
            <a:r>
              <a:rPr lang="en-US" altLang="ko-KR" sz="1000" dirty="0" err="1">
                <a:latin typeface="나눔바른고딕" panose="020B0603020101020101" pitchFamily="50" charset="-127"/>
                <a:ea typeface="나눔바른고딕" panose="020B0603020101020101" pitchFamily="50" charset="-127"/>
              </a:rPr>
              <a:t>nltk</a:t>
            </a:r>
            <a:endParaRPr lang="en-US" altLang="ko-KR" sz="1000" dirty="0">
              <a:latin typeface="나눔바른고딕" panose="020B0603020101020101" pitchFamily="50" charset="-127"/>
              <a:ea typeface="나눔바른고딕" panose="020B0603020101020101" pitchFamily="50" charset="-127"/>
            </a:endParaRPr>
          </a:p>
        </p:txBody>
      </p:sp>
      <p:sp>
        <p:nvSpPr>
          <p:cNvPr id="94" name="TextBox 93">
            <a:extLst>
              <a:ext uri="{FF2B5EF4-FFF2-40B4-BE49-F238E27FC236}">
                <a16:creationId xmlns:a16="http://schemas.microsoft.com/office/drawing/2014/main" id="{181BB0B2-77F4-4DB6-8AAF-E5848D8AFC14}"/>
              </a:ext>
            </a:extLst>
          </p:cNvPr>
          <p:cNvSpPr txBox="1"/>
          <p:nvPr/>
        </p:nvSpPr>
        <p:spPr>
          <a:xfrm>
            <a:off x="8103200" y="5235830"/>
            <a:ext cx="2445536" cy="246221"/>
          </a:xfrm>
          <a:prstGeom prst="rect">
            <a:avLst/>
          </a:prstGeom>
          <a:noFill/>
        </p:spPr>
        <p:txBody>
          <a:bodyPr wrap="square" rtlCol="0">
            <a:spAutoFit/>
          </a:bodyPr>
          <a:lstStyle/>
          <a:p>
            <a:r>
              <a:rPr lang="ko-KR" altLang="en-US" sz="1000" dirty="0">
                <a:latin typeface="나눔바른고딕" panose="020B0603020101020101" pitchFamily="50" charset="-127"/>
                <a:ea typeface="나눔바른고딕" panose="020B0603020101020101" pitchFamily="50" charset="-127"/>
              </a:rPr>
              <a:t>분석 </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Keras</a:t>
            </a:r>
            <a:r>
              <a:rPr lang="en-US" altLang="ko-KR" sz="1000" dirty="0">
                <a:latin typeface="나눔바른고딕" panose="020B0603020101020101" pitchFamily="50" charset="-127"/>
                <a:ea typeface="나눔바른고딕" panose="020B0603020101020101" pitchFamily="50" charset="-127"/>
              </a:rPr>
              <a:t> , </a:t>
            </a:r>
            <a:r>
              <a:rPr lang="en-US" altLang="ko-KR" sz="1000" dirty="0" err="1">
                <a:latin typeface="나눔바른고딕" panose="020B0603020101020101" pitchFamily="50" charset="-127"/>
                <a:ea typeface="나눔바른고딕" panose="020B0603020101020101" pitchFamily="50" charset="-127"/>
              </a:rPr>
              <a:t>Gensim</a:t>
            </a:r>
            <a:r>
              <a:rPr lang="en-US" altLang="ko-KR" sz="1000" dirty="0">
                <a:latin typeface="나눔바른고딕" panose="020B0603020101020101" pitchFamily="50" charset="-127"/>
                <a:ea typeface="나눔바른고딕" panose="020B0603020101020101" pitchFamily="50" charset="-127"/>
              </a:rPr>
              <a:t> , </a:t>
            </a:r>
            <a:r>
              <a:rPr lang="en-US" altLang="ko-KR" sz="1000" dirty="0" err="1">
                <a:latin typeface="나눔바른고딕" panose="020B0603020101020101" pitchFamily="50" charset="-127"/>
                <a:ea typeface="나눔바른고딕" panose="020B0603020101020101" pitchFamily="50" charset="-127"/>
              </a:rPr>
              <a:t>Tensorflow</a:t>
            </a:r>
            <a:r>
              <a:rPr lang="en-US" altLang="ko-KR" sz="1000" dirty="0">
                <a:latin typeface="나눔바른고딕" panose="020B0603020101020101" pitchFamily="50" charset="-127"/>
                <a:ea typeface="나눔바른고딕" panose="020B0603020101020101" pitchFamily="50" charset="-127"/>
              </a:rPr>
              <a:t> </a:t>
            </a:r>
          </a:p>
        </p:txBody>
      </p:sp>
      <p:pic>
        <p:nvPicPr>
          <p:cNvPr id="95" name="Picture 6" descr="부트스트랩 Bootstrap 4 Grid 반응형 사이트 개념">
            <a:extLst>
              <a:ext uri="{FF2B5EF4-FFF2-40B4-BE49-F238E27FC236}">
                <a16:creationId xmlns:a16="http://schemas.microsoft.com/office/drawing/2014/main" id="{08791EFF-0896-4005-9816-EAB19F282E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093" y="5561065"/>
            <a:ext cx="584707" cy="49050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비공식 자바스크립트 로고 2">
            <a:extLst>
              <a:ext uri="{FF2B5EF4-FFF2-40B4-BE49-F238E27FC236}">
                <a16:creationId xmlns:a16="http://schemas.microsoft.com/office/drawing/2014/main" id="{CA682570-59DA-4C0E-96C5-524B56044C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62791" y="5558168"/>
            <a:ext cx="430940" cy="43094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2" descr="Tike blog :: 02. Atom editor 소개와 설치 방법">
            <a:extLst>
              <a:ext uri="{FF2B5EF4-FFF2-40B4-BE49-F238E27FC236}">
                <a16:creationId xmlns:a16="http://schemas.microsoft.com/office/drawing/2014/main" id="{9E89CCDF-8BE6-47E0-A459-2147DE5D06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8041" y="5518649"/>
            <a:ext cx="490504" cy="4905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4">
            <a:extLst>
              <a:ext uri="{FF2B5EF4-FFF2-40B4-BE49-F238E27FC236}">
                <a16:creationId xmlns:a16="http://schemas.microsoft.com/office/drawing/2014/main" id="{301CA518-6570-4AC9-82D1-7E08500A992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1146" y="5487150"/>
            <a:ext cx="496561" cy="57556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descr="PHP - 위키백과, 우리 모두의 백과사전">
            <a:extLst>
              <a:ext uri="{FF2B5EF4-FFF2-40B4-BE49-F238E27FC236}">
                <a16:creationId xmlns:a16="http://schemas.microsoft.com/office/drawing/2014/main" id="{1E9E9468-4DD1-4520-9DA3-B5FDF4C1232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08865" y="5584197"/>
            <a:ext cx="713762" cy="454799"/>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C3015DA8-708E-4A74-9BF9-9498C45F05EC}"/>
              </a:ext>
            </a:extLst>
          </p:cNvPr>
          <p:cNvSpPr txBox="1"/>
          <p:nvPr/>
        </p:nvSpPr>
        <p:spPr>
          <a:xfrm>
            <a:off x="7981277" y="6128495"/>
            <a:ext cx="1764283" cy="276999"/>
          </a:xfrm>
          <a:prstGeom prst="rect">
            <a:avLst/>
          </a:prstGeom>
          <a:noFill/>
        </p:spPr>
        <p:txBody>
          <a:bodyPr wrap="square" rtlCol="0">
            <a:spAutoFit/>
          </a:bodyPr>
          <a:lstStyle/>
          <a:p>
            <a:pPr algn="ctr"/>
            <a:r>
              <a:rPr lang="ko-KR" altLang="en-US" sz="1200" dirty="0">
                <a:latin typeface="나눔바른고딕" panose="020B0603020101020101" pitchFamily="50" charset="-127"/>
                <a:ea typeface="나눔바른고딕" panose="020B0603020101020101" pitchFamily="50" charset="-127"/>
              </a:rPr>
              <a:t>웹 서비스화</a:t>
            </a:r>
            <a:endParaRPr lang="en-US" altLang="ko-KR" sz="1200" dirty="0">
              <a:latin typeface="나눔바른고딕" panose="020B0603020101020101" pitchFamily="50" charset="-127"/>
              <a:ea typeface="나눔바른고딕" panose="020B0603020101020101" pitchFamily="50" charset="-127"/>
            </a:endParaRPr>
          </a:p>
        </p:txBody>
      </p:sp>
      <p:sp>
        <p:nvSpPr>
          <p:cNvPr id="101" name="TextBox 100">
            <a:extLst>
              <a:ext uri="{FF2B5EF4-FFF2-40B4-BE49-F238E27FC236}">
                <a16:creationId xmlns:a16="http://schemas.microsoft.com/office/drawing/2014/main" id="{97F73A0D-2D38-4A11-9DFC-792A7800F739}"/>
              </a:ext>
            </a:extLst>
          </p:cNvPr>
          <p:cNvSpPr txBox="1"/>
          <p:nvPr/>
        </p:nvSpPr>
        <p:spPr>
          <a:xfrm>
            <a:off x="10017328" y="6128495"/>
            <a:ext cx="1764283" cy="276999"/>
          </a:xfrm>
          <a:prstGeom prst="rect">
            <a:avLst/>
          </a:prstGeom>
          <a:noFill/>
        </p:spPr>
        <p:txBody>
          <a:bodyPr wrap="square" rtlCol="0">
            <a:spAutoFit/>
          </a:bodyPr>
          <a:lstStyle/>
          <a:p>
            <a:pPr algn="ctr"/>
            <a:r>
              <a:rPr lang="ko-KR" altLang="en-US" sz="1200" dirty="0">
                <a:latin typeface="나눔바른고딕" panose="020B0603020101020101" pitchFamily="50" charset="-127"/>
                <a:ea typeface="나눔바른고딕" panose="020B0603020101020101" pitchFamily="50" charset="-127"/>
              </a:rPr>
              <a:t>에디터</a:t>
            </a:r>
            <a:endParaRPr lang="en-US" altLang="ko-KR" sz="1200" dirty="0">
              <a:latin typeface="나눔바른고딕" panose="020B0603020101020101" pitchFamily="50" charset="-127"/>
              <a:ea typeface="나눔바른고딕" panose="020B0603020101020101" pitchFamily="50" charset="-127"/>
            </a:endParaRPr>
          </a:p>
        </p:txBody>
      </p:sp>
      <p:pic>
        <p:nvPicPr>
          <p:cNvPr id="102" name="Picture 18">
            <a:extLst>
              <a:ext uri="{FF2B5EF4-FFF2-40B4-BE49-F238E27FC236}">
                <a16:creationId xmlns:a16="http://schemas.microsoft.com/office/drawing/2014/main" id="{4A6D7CEF-0B4A-4516-B84E-C1411D23F91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4673" y="4572008"/>
            <a:ext cx="418178" cy="41817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0" descr="Python 재무제표 크롤링 #2] Anaconda를 통한 Python 설치하기">
            <a:extLst>
              <a:ext uri="{FF2B5EF4-FFF2-40B4-BE49-F238E27FC236}">
                <a16:creationId xmlns:a16="http://schemas.microsoft.com/office/drawing/2014/main" id="{7DFCD7F7-47EE-4C46-924F-5066DA04C1E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00304" y="5030629"/>
            <a:ext cx="586151" cy="58615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39A27EA4-FE75-4C0F-B6E4-4F62F182D6A7}"/>
              </a:ext>
            </a:extLst>
          </p:cNvPr>
          <p:cNvCxnSpPr/>
          <p:nvPr/>
        </p:nvCxnSpPr>
        <p:spPr>
          <a:xfrm>
            <a:off x="841581" y="2775959"/>
            <a:ext cx="6449978" cy="0"/>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1F785A96-E0B9-41EF-B572-88FE7E1760F9}"/>
              </a:ext>
            </a:extLst>
          </p:cNvPr>
          <p:cNvCxnSpPr/>
          <p:nvPr/>
        </p:nvCxnSpPr>
        <p:spPr>
          <a:xfrm>
            <a:off x="841581" y="4576184"/>
            <a:ext cx="6449978" cy="0"/>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28DD86C-5A41-4654-931B-3402318912E4}"/>
              </a:ext>
            </a:extLst>
          </p:cNvPr>
          <p:cNvCxnSpPr/>
          <p:nvPr/>
        </p:nvCxnSpPr>
        <p:spPr>
          <a:xfrm>
            <a:off x="841581" y="2309234"/>
            <a:ext cx="6449978" cy="0"/>
          </a:xfrm>
          <a:prstGeom prst="line">
            <a:avLst/>
          </a:prstGeom>
          <a:ln w="190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7" name="그림 106">
            <a:extLst>
              <a:ext uri="{FF2B5EF4-FFF2-40B4-BE49-F238E27FC236}">
                <a16:creationId xmlns:a16="http://schemas.microsoft.com/office/drawing/2014/main" id="{FA8F7AB4-52FE-4FC0-8940-941DE338D520}"/>
              </a:ext>
            </a:extLst>
          </p:cNvPr>
          <p:cNvPicPr>
            <a:picLocks noChangeAspect="1"/>
          </p:cNvPicPr>
          <p:nvPr/>
        </p:nvPicPr>
        <p:blipFill rotWithShape="1">
          <a:blip r:embed="rId12"/>
          <a:srcRect l="55575" t="14620" r="18649" b="50000"/>
          <a:stretch/>
        </p:blipFill>
        <p:spPr>
          <a:xfrm>
            <a:off x="10056719" y="5500325"/>
            <a:ext cx="494806" cy="509366"/>
          </a:xfrm>
          <a:prstGeom prst="rect">
            <a:avLst/>
          </a:prstGeom>
        </p:spPr>
      </p:pic>
      <p:grpSp>
        <p:nvGrpSpPr>
          <p:cNvPr id="3" name="그룹 2">
            <a:extLst>
              <a:ext uri="{FF2B5EF4-FFF2-40B4-BE49-F238E27FC236}">
                <a16:creationId xmlns:a16="http://schemas.microsoft.com/office/drawing/2014/main" id="{37194151-BC0B-4B5E-AFCC-1D2A88211A20}"/>
              </a:ext>
            </a:extLst>
          </p:cNvPr>
          <p:cNvGrpSpPr/>
          <p:nvPr/>
        </p:nvGrpSpPr>
        <p:grpSpPr>
          <a:xfrm>
            <a:off x="7963693" y="1620339"/>
            <a:ext cx="3716656" cy="2412840"/>
            <a:chOff x="7789068" y="1569539"/>
            <a:chExt cx="3716656" cy="2412840"/>
          </a:xfrm>
        </p:grpSpPr>
        <p:sp>
          <p:nvSpPr>
            <p:cNvPr id="48" name="부제목 2">
              <a:extLst>
                <a:ext uri="{FF2B5EF4-FFF2-40B4-BE49-F238E27FC236}">
                  <a16:creationId xmlns:a16="http://schemas.microsoft.com/office/drawing/2014/main" id="{36D92B9E-9744-475F-B8D6-8736BD3F860A}"/>
                </a:ext>
              </a:extLst>
            </p:cNvPr>
            <p:cNvSpPr txBox="1">
              <a:spLocks/>
            </p:cNvSpPr>
            <p:nvPr/>
          </p:nvSpPr>
          <p:spPr>
            <a:xfrm>
              <a:off x="7846965" y="1569539"/>
              <a:ext cx="3658759" cy="241284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파이썬 자연어 처리의 이론과 실제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효율적인 자연어 처리를 위한 머신 러닝과 </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nSpc>
                  <a:spcPct val="5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딥러닝 구현하기</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잘라지</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트하나키</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이승준</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서울 </a:t>
              </a:r>
              <a:r>
                <a:rPr lang="ko-KR" altLang="en-US"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에이콘</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(2018)</a:t>
              </a:r>
            </a:p>
            <a:p>
              <a:pPr marL="0" indent="0">
                <a:lnSpc>
                  <a:spcPct val="5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영화 리뷰 감성분석을 위한 텍스트 마이닝 기반 감성 분류기 구축</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김유영</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송민</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lnSpc>
                  <a:spcPct val="50000"/>
                </a:lnSpc>
                <a:buNone/>
              </a:pPr>
              <a:r>
                <a:rPr lang="ko-KR" altLang="en-US"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한국지능정보시스템학회</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(2016)</a:t>
              </a:r>
            </a:p>
            <a:p>
              <a:pPr marL="0" indent="0">
                <a:lnSpc>
                  <a:spcPct val="50000"/>
                </a:lnSpc>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Lee, K.Y "Development of An Automatic Classification System for Game Reviews</a:t>
              </a:r>
            </a:p>
            <a:p>
              <a:pPr marL="0" indent="0">
                <a:lnSpc>
                  <a:spcPct val="50000"/>
                </a:lnSpc>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Based on Word Embedding and Vector Similarity“ (2019)</a:t>
              </a:r>
            </a:p>
            <a:p>
              <a:pPr marL="0" indent="0">
                <a:lnSpc>
                  <a:spcPct val="50000"/>
                </a:lnSpc>
                <a:buNone/>
              </a:pP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청와대 국민청원 데이터로 파이썬 자연어처리 입문하기</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nSpc>
                  <a:spcPct val="50000"/>
                </a:lnSpc>
                <a:buNone/>
              </a:pPr>
              <a:r>
                <a:rPr lang="en-US" altLang="ko-KR" sz="9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https://drive.google.com/drive/u/0/folders/1v2qzxz1aNozdfuJ33SZwIuzcb8MfI8FF</a:t>
              </a:r>
            </a:p>
            <a:p>
              <a:pPr marL="0" indent="0">
                <a:lnSpc>
                  <a:spcPct val="50000"/>
                </a:lnSpc>
                <a:buNone/>
              </a:pPr>
              <a:r>
                <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Word2Vec</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으로 문장 분류하기</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nSpc>
                  <a:spcPct val="50000"/>
                </a:lnSpc>
                <a:buNone/>
              </a:pPr>
              <a:r>
                <a:rPr lang="en-US" altLang="ko-KR" sz="9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https://ratsgo.github.io/natural%20language%20processing/2017/03/08/word2vec/</a:t>
              </a:r>
            </a:p>
            <a:p>
              <a:pPr marL="0" indent="0">
                <a:lnSpc>
                  <a:spcPct val="50000"/>
                </a:lnSpc>
                <a:buNone/>
              </a:pPr>
              <a:r>
                <a:rPr lang="en-US" altLang="ko-KR" sz="1000" spc="-122" dirty="0" err="1">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KoNLPy</a:t>
              </a:r>
              <a:r>
                <a:rPr lang="ko-KR" altLang="en-US"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를 이용한 한국어 영화 리뷰 감정 분석</a:t>
              </a:r>
              <a:endParaRPr lang="en-US" altLang="ko-KR" sz="10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nSpc>
                  <a:spcPct val="50000"/>
                </a:lnSpc>
                <a:buNone/>
              </a:pPr>
              <a:r>
                <a:rPr lang="en-US" altLang="ko-KR" sz="9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https://cyc1am3n.github.io/2018/11/10/classifying_korean_movie_review.html</a:t>
              </a:r>
            </a:p>
          </p:txBody>
        </p:sp>
        <p:sp>
          <p:nvSpPr>
            <p:cNvPr id="50" name="타원 49">
              <a:extLst>
                <a:ext uri="{FF2B5EF4-FFF2-40B4-BE49-F238E27FC236}">
                  <a16:creationId xmlns:a16="http://schemas.microsoft.com/office/drawing/2014/main" id="{70DF181D-D879-41E8-B6B4-5B5BE3852624}"/>
                </a:ext>
              </a:extLst>
            </p:cNvPr>
            <p:cNvSpPr/>
            <p:nvPr/>
          </p:nvSpPr>
          <p:spPr>
            <a:xfrm>
              <a:off x="7800177" y="1599304"/>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05716309-15A4-4ADA-9ACA-F3331ACC4CF1}"/>
                </a:ext>
              </a:extLst>
            </p:cNvPr>
            <p:cNvSpPr/>
            <p:nvPr/>
          </p:nvSpPr>
          <p:spPr>
            <a:xfrm>
              <a:off x="7796535" y="1997730"/>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A1B528D3-5B01-47A3-A3F7-2CB819C70F7E}"/>
                </a:ext>
              </a:extLst>
            </p:cNvPr>
            <p:cNvSpPr/>
            <p:nvPr/>
          </p:nvSpPr>
          <p:spPr>
            <a:xfrm>
              <a:off x="7794002" y="2419936"/>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50829DD0-4470-4A0F-BD3E-69A40DD59FB3}"/>
                </a:ext>
              </a:extLst>
            </p:cNvPr>
            <p:cNvSpPr/>
            <p:nvPr/>
          </p:nvSpPr>
          <p:spPr>
            <a:xfrm>
              <a:off x="7794001" y="2825889"/>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99A1200D-BA01-4684-B7E2-EF2874E43AFD}"/>
                </a:ext>
              </a:extLst>
            </p:cNvPr>
            <p:cNvSpPr/>
            <p:nvPr/>
          </p:nvSpPr>
          <p:spPr>
            <a:xfrm>
              <a:off x="7794000" y="3218732"/>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D7D65E49-C19B-4C19-900B-09C2B6960169}"/>
                </a:ext>
              </a:extLst>
            </p:cNvPr>
            <p:cNvSpPr/>
            <p:nvPr/>
          </p:nvSpPr>
          <p:spPr>
            <a:xfrm>
              <a:off x="7789068" y="3623881"/>
              <a:ext cx="58725" cy="5872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19284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111" name="TextBox 110"/>
          <p:cNvSpPr txBox="1"/>
          <p:nvPr/>
        </p:nvSpPr>
        <p:spPr>
          <a:xfrm>
            <a:off x="4777873" y="2722025"/>
            <a:ext cx="2636252" cy="1754326"/>
          </a:xfrm>
          <a:prstGeom prst="rect">
            <a:avLst/>
          </a:prstGeom>
          <a:noFill/>
        </p:spPr>
        <p:txBody>
          <a:bodyPr wrap="square" rtlCol="0">
            <a:spAutoFit/>
          </a:bodyPr>
          <a:lstStyle/>
          <a:p>
            <a:pPr algn="ctr"/>
            <a:r>
              <a:rPr lang="en-US" altLang="ko-KR" sz="5400" b="1" dirty="0">
                <a:solidFill>
                  <a:prstClr val="black">
                    <a:lumMod val="65000"/>
                    <a:lumOff val="35000"/>
                  </a:prstClr>
                </a:solidFill>
                <a:latin typeface="나눔바른고딕" panose="020B0603020101020101" pitchFamily="50" charset="-127"/>
                <a:ea typeface="나눔바른고딕" panose="020B0603020101020101" pitchFamily="50" charset="-127"/>
                <a:cs typeface="Aharoni" panose="02010803020104030203" pitchFamily="2" charset="-79"/>
              </a:rPr>
              <a:t>THANK</a:t>
            </a:r>
          </a:p>
          <a:p>
            <a:pPr algn="ctr"/>
            <a:r>
              <a:rPr lang="en-US" altLang="ko-KR" sz="5400" b="1" dirty="0">
                <a:solidFill>
                  <a:prstClr val="black">
                    <a:lumMod val="65000"/>
                    <a:lumOff val="35000"/>
                  </a:prstClr>
                </a:solidFill>
                <a:latin typeface="나눔바른고딕" panose="020B0603020101020101" pitchFamily="50" charset="-127"/>
                <a:ea typeface="나눔바른고딕" panose="020B0603020101020101" pitchFamily="50" charset="-127"/>
                <a:cs typeface="Aharoni" panose="02010803020104030203" pitchFamily="2" charset="-79"/>
              </a:rPr>
              <a:t>YOU</a:t>
            </a:r>
          </a:p>
        </p:txBody>
      </p: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ADCB2953-8A73-46F6-B9DB-A676C4C62A67}"/>
              </a:ext>
            </a:extLst>
          </p:cNvPr>
          <p:cNvPicPr>
            <a:picLocks noChangeAspect="1"/>
          </p:cNvPicPr>
          <p:nvPr/>
        </p:nvPicPr>
        <p:blipFill>
          <a:blip r:embed="rId2"/>
          <a:stretch>
            <a:fillRect/>
          </a:stretch>
        </p:blipFill>
        <p:spPr>
          <a:xfrm>
            <a:off x="10536640" y="284615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8" name="그림 7">
            <a:extLst>
              <a:ext uri="{FF2B5EF4-FFF2-40B4-BE49-F238E27FC236}">
                <a16:creationId xmlns:a16="http://schemas.microsoft.com/office/drawing/2014/main" id="{9FB20380-36B6-4031-B60A-DADA416F5FC3}"/>
              </a:ext>
            </a:extLst>
          </p:cNvPr>
          <p:cNvPicPr>
            <a:picLocks noChangeAspect="1"/>
          </p:cNvPicPr>
          <p:nvPr/>
        </p:nvPicPr>
        <p:blipFill>
          <a:blip r:embed="rId3"/>
          <a:stretch>
            <a:fillRect/>
          </a:stretch>
        </p:blipFill>
        <p:spPr>
          <a:xfrm>
            <a:off x="10533517"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9" name="그림 8">
            <a:extLst>
              <a:ext uri="{FF2B5EF4-FFF2-40B4-BE49-F238E27FC236}">
                <a16:creationId xmlns:a16="http://schemas.microsoft.com/office/drawing/2014/main" id="{18116B62-B966-4B86-9A51-474F5F1A33DE}"/>
              </a:ext>
            </a:extLst>
          </p:cNvPr>
          <p:cNvPicPr>
            <a:picLocks noChangeAspect="1"/>
          </p:cNvPicPr>
          <p:nvPr/>
        </p:nvPicPr>
        <p:blipFill>
          <a:blip r:embed="rId4"/>
          <a:stretch>
            <a:fillRect/>
          </a:stretch>
        </p:blipFill>
        <p:spPr>
          <a:xfrm>
            <a:off x="10533517" y="3704802"/>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0" name="그림 9">
            <a:extLst>
              <a:ext uri="{FF2B5EF4-FFF2-40B4-BE49-F238E27FC236}">
                <a16:creationId xmlns:a16="http://schemas.microsoft.com/office/drawing/2014/main" id="{2B189F66-10D6-4C11-A377-049A6772784D}"/>
              </a:ext>
            </a:extLst>
          </p:cNvPr>
          <p:cNvPicPr>
            <a:picLocks noChangeAspect="1"/>
          </p:cNvPicPr>
          <p:nvPr/>
        </p:nvPicPr>
        <p:blipFill>
          <a:blip r:embed="rId5"/>
          <a:stretch>
            <a:fillRect/>
          </a:stretch>
        </p:blipFill>
        <p:spPr>
          <a:xfrm>
            <a:off x="8754119"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1" name="그림 10">
            <a:extLst>
              <a:ext uri="{FF2B5EF4-FFF2-40B4-BE49-F238E27FC236}">
                <a16:creationId xmlns:a16="http://schemas.microsoft.com/office/drawing/2014/main" id="{3F2B68C7-C78F-4547-AE85-735C6FE8DF2B}"/>
              </a:ext>
            </a:extLst>
          </p:cNvPr>
          <p:cNvPicPr>
            <a:picLocks noChangeAspect="1"/>
          </p:cNvPicPr>
          <p:nvPr/>
        </p:nvPicPr>
        <p:blipFill rotWithShape="1">
          <a:blip r:embed="rId6"/>
          <a:srcRect r="16270"/>
          <a:stretch/>
        </p:blipFill>
        <p:spPr>
          <a:xfrm>
            <a:off x="8479442" y="5508586"/>
            <a:ext cx="3081527" cy="803654"/>
          </a:xfrm>
          <a:prstGeom prst="rect">
            <a:avLst/>
          </a:prstGeom>
          <a:scene3d>
            <a:camera prst="perspectiveRight"/>
            <a:lightRig rig="threePt" dir="t"/>
          </a:scene3d>
        </p:spPr>
      </p:pic>
      <p:pic>
        <p:nvPicPr>
          <p:cNvPr id="12" name="그림 11">
            <a:extLst>
              <a:ext uri="{FF2B5EF4-FFF2-40B4-BE49-F238E27FC236}">
                <a16:creationId xmlns:a16="http://schemas.microsoft.com/office/drawing/2014/main" id="{97412F71-21BC-493B-AD10-8D2B10C52EFF}"/>
              </a:ext>
            </a:extLst>
          </p:cNvPr>
          <p:cNvPicPr>
            <a:picLocks noChangeAspect="1"/>
          </p:cNvPicPr>
          <p:nvPr/>
        </p:nvPicPr>
        <p:blipFill>
          <a:blip r:embed="rId7"/>
          <a:stretch>
            <a:fillRect/>
          </a:stretch>
        </p:blipFill>
        <p:spPr>
          <a:xfrm>
            <a:off x="9639033" y="3700017"/>
            <a:ext cx="780635" cy="780635"/>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3" name="그림 12">
            <a:extLst>
              <a:ext uri="{FF2B5EF4-FFF2-40B4-BE49-F238E27FC236}">
                <a16:creationId xmlns:a16="http://schemas.microsoft.com/office/drawing/2014/main" id="{5612C8AA-A887-4206-9967-8B8D28AEB527}"/>
              </a:ext>
            </a:extLst>
          </p:cNvPr>
          <p:cNvPicPr>
            <a:picLocks noChangeAspect="1"/>
          </p:cNvPicPr>
          <p:nvPr/>
        </p:nvPicPr>
        <p:blipFill>
          <a:blip r:embed="rId8"/>
          <a:stretch>
            <a:fillRect/>
          </a:stretch>
        </p:blipFill>
        <p:spPr>
          <a:xfrm>
            <a:off x="9643818" y="456136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4" name="그림 13">
            <a:extLst>
              <a:ext uri="{FF2B5EF4-FFF2-40B4-BE49-F238E27FC236}">
                <a16:creationId xmlns:a16="http://schemas.microsoft.com/office/drawing/2014/main" id="{11163094-0FDB-4127-A900-ACA01F5CA4EB}"/>
              </a:ext>
            </a:extLst>
          </p:cNvPr>
          <p:cNvPicPr>
            <a:picLocks noChangeAspect="1"/>
          </p:cNvPicPr>
          <p:nvPr/>
        </p:nvPicPr>
        <p:blipFill>
          <a:blip r:embed="rId9"/>
          <a:stretch>
            <a:fillRect/>
          </a:stretch>
        </p:blipFill>
        <p:spPr>
          <a:xfrm>
            <a:off x="669645" y="1496808"/>
            <a:ext cx="775852" cy="775852"/>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5" name="그림 14">
            <a:extLst>
              <a:ext uri="{FF2B5EF4-FFF2-40B4-BE49-F238E27FC236}">
                <a16:creationId xmlns:a16="http://schemas.microsoft.com/office/drawing/2014/main" id="{F4433862-04E7-408D-A027-760494CAA7FA}"/>
              </a:ext>
            </a:extLst>
          </p:cNvPr>
          <p:cNvPicPr>
            <a:picLocks noChangeAspect="1"/>
          </p:cNvPicPr>
          <p:nvPr/>
        </p:nvPicPr>
        <p:blipFill>
          <a:blip r:embed="rId10"/>
          <a:stretch>
            <a:fillRect/>
          </a:stretch>
        </p:blipFill>
        <p:spPr>
          <a:xfrm>
            <a:off x="669646" y="2375635"/>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6" name="그림 15">
            <a:extLst>
              <a:ext uri="{FF2B5EF4-FFF2-40B4-BE49-F238E27FC236}">
                <a16:creationId xmlns:a16="http://schemas.microsoft.com/office/drawing/2014/main" id="{95B94608-028F-48E3-ADE3-2FB8DFAF8947}"/>
              </a:ext>
            </a:extLst>
          </p:cNvPr>
          <p:cNvPicPr>
            <a:picLocks noChangeAspect="1"/>
          </p:cNvPicPr>
          <p:nvPr/>
        </p:nvPicPr>
        <p:blipFill>
          <a:blip r:embed="rId11"/>
          <a:stretch>
            <a:fillRect/>
          </a:stretch>
        </p:blipFill>
        <p:spPr>
          <a:xfrm>
            <a:off x="1560969" y="1496282"/>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18" name="그림 17">
            <a:extLst>
              <a:ext uri="{FF2B5EF4-FFF2-40B4-BE49-F238E27FC236}">
                <a16:creationId xmlns:a16="http://schemas.microsoft.com/office/drawing/2014/main" id="{2E227177-F06C-46EA-B926-94B0F9DE43A5}"/>
              </a:ext>
            </a:extLst>
          </p:cNvPr>
          <p:cNvPicPr>
            <a:picLocks noChangeAspect="1"/>
          </p:cNvPicPr>
          <p:nvPr/>
        </p:nvPicPr>
        <p:blipFill>
          <a:blip r:embed="rId12"/>
          <a:stretch>
            <a:fillRect/>
          </a:stretch>
        </p:blipFill>
        <p:spPr>
          <a:xfrm>
            <a:off x="2467025" y="617982"/>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20" name="그림 19">
            <a:extLst>
              <a:ext uri="{FF2B5EF4-FFF2-40B4-BE49-F238E27FC236}">
                <a16:creationId xmlns:a16="http://schemas.microsoft.com/office/drawing/2014/main" id="{6B47F7A6-53C8-4AA3-BA36-8B12953DA826}"/>
              </a:ext>
            </a:extLst>
          </p:cNvPr>
          <p:cNvPicPr>
            <a:picLocks noChangeAspect="1"/>
          </p:cNvPicPr>
          <p:nvPr/>
        </p:nvPicPr>
        <p:blipFill>
          <a:blip r:embed="rId13"/>
          <a:stretch>
            <a:fillRect/>
          </a:stretch>
        </p:blipFill>
        <p:spPr>
          <a:xfrm>
            <a:off x="669645" y="617982"/>
            <a:ext cx="775851" cy="775851"/>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21" name="그림 20">
            <a:extLst>
              <a:ext uri="{FF2B5EF4-FFF2-40B4-BE49-F238E27FC236}">
                <a16:creationId xmlns:a16="http://schemas.microsoft.com/office/drawing/2014/main" id="{B6F7AFCE-A0A2-42BA-862D-F10314604895}"/>
              </a:ext>
            </a:extLst>
          </p:cNvPr>
          <p:cNvPicPr>
            <a:picLocks noChangeAspect="1"/>
          </p:cNvPicPr>
          <p:nvPr/>
        </p:nvPicPr>
        <p:blipFill>
          <a:blip r:embed="rId14"/>
          <a:stretch>
            <a:fillRect/>
          </a:stretch>
        </p:blipFill>
        <p:spPr>
          <a:xfrm>
            <a:off x="1560968" y="617981"/>
            <a:ext cx="775851" cy="775851"/>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3515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개요</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11" name="그룹 10">
            <a:extLst>
              <a:ext uri="{FF2B5EF4-FFF2-40B4-BE49-F238E27FC236}">
                <a16:creationId xmlns:a16="http://schemas.microsoft.com/office/drawing/2014/main" id="{534714EC-DC0B-4A61-9648-0E6B248ED405}"/>
              </a:ext>
            </a:extLst>
          </p:cNvPr>
          <p:cNvGrpSpPr/>
          <p:nvPr/>
        </p:nvGrpSpPr>
        <p:grpSpPr>
          <a:xfrm>
            <a:off x="1035978" y="1622106"/>
            <a:ext cx="5237452" cy="3135026"/>
            <a:chOff x="1203619" y="1526389"/>
            <a:chExt cx="5237452" cy="3135026"/>
          </a:xfrm>
        </p:grpSpPr>
        <p:pic>
          <p:nvPicPr>
            <p:cNvPr id="12" name="Picture 4">
              <a:extLst>
                <a:ext uri="{FF2B5EF4-FFF2-40B4-BE49-F238E27FC236}">
                  <a16:creationId xmlns:a16="http://schemas.microsoft.com/office/drawing/2014/main" id="{D4F88E3A-841F-49AE-AAF9-C2527E43B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619" y="1582702"/>
              <a:ext cx="5180527" cy="30787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7B4383-FD83-4D52-9D18-484703D4D1F8}"/>
                </a:ext>
              </a:extLst>
            </p:cNvPr>
            <p:cNvSpPr txBox="1"/>
            <p:nvPr/>
          </p:nvSpPr>
          <p:spPr>
            <a:xfrm>
              <a:off x="3743591" y="1526389"/>
              <a:ext cx="2697480" cy="261610"/>
            </a:xfrm>
            <a:prstGeom prst="rect">
              <a:avLst/>
            </a:prstGeom>
            <a:noFill/>
          </p:spPr>
          <p:txBody>
            <a:bodyPr wrap="square" rtlCol="0">
              <a:spAutoFit/>
            </a:bodyPr>
            <a:lstStyle/>
            <a:p>
              <a:pPr algn="ctr">
                <a:lnSpc>
                  <a:spcPct val="150000"/>
                </a:lnSpc>
              </a:pPr>
              <a:r>
                <a:rPr lang="ko-KR" altLang="en-US" sz="800" dirty="0">
                  <a:solidFill>
                    <a:schemeClr val="tx1">
                      <a:lumMod val="85000"/>
                      <a:lumOff val="15000"/>
                    </a:schemeClr>
                  </a:solidFill>
                  <a:latin typeface="나눔바른고딕" panose="020B0603020101020101" pitchFamily="50" charset="-127"/>
                  <a:ea typeface="나눔바른고딕" panose="020B0603020101020101" pitchFamily="50" charset="-127"/>
                </a:rPr>
                <a:t>한국 콘텐츠 진흥원 </a:t>
              </a:r>
              <a:r>
                <a:rPr lang="en-US" altLang="ko-KR" sz="800" dirty="0">
                  <a:solidFill>
                    <a:schemeClr val="tx1">
                      <a:lumMod val="85000"/>
                      <a:lumOff val="15000"/>
                    </a:schemeClr>
                  </a:solidFill>
                  <a:latin typeface="나눔바른고딕" panose="020B0603020101020101" pitchFamily="50" charset="-127"/>
                  <a:ea typeface="나눔바른고딕" panose="020B0603020101020101" pitchFamily="50" charset="-127"/>
                </a:rPr>
                <a:t>– &lt;2019 </a:t>
              </a:r>
              <a:r>
                <a:rPr lang="ko-KR" altLang="en-US" sz="800" dirty="0">
                  <a:solidFill>
                    <a:schemeClr val="tx1">
                      <a:lumMod val="85000"/>
                      <a:lumOff val="15000"/>
                    </a:schemeClr>
                  </a:solidFill>
                  <a:latin typeface="나눔바른고딕" panose="020B0603020101020101" pitchFamily="50" charset="-127"/>
                  <a:ea typeface="나눔바른고딕" panose="020B0603020101020101" pitchFamily="50" charset="-127"/>
                </a:rPr>
                <a:t>게임 이용자 실태 보고</a:t>
              </a:r>
              <a:r>
                <a:rPr lang="en-US" altLang="ko-KR" sz="800" dirty="0">
                  <a:solidFill>
                    <a:schemeClr val="tx1">
                      <a:lumMod val="85000"/>
                      <a:lumOff val="15000"/>
                    </a:schemeClr>
                  </a:solidFill>
                  <a:latin typeface="나눔바른고딕" panose="020B0603020101020101" pitchFamily="50" charset="-127"/>
                  <a:ea typeface="나눔바른고딕" panose="020B0603020101020101" pitchFamily="50" charset="-127"/>
                </a:rPr>
                <a:t>&gt;</a:t>
              </a:r>
            </a:p>
          </p:txBody>
        </p:sp>
      </p:grpSp>
      <p:pic>
        <p:nvPicPr>
          <p:cNvPr id="14" name="Picture 2">
            <a:extLst>
              <a:ext uri="{FF2B5EF4-FFF2-40B4-BE49-F238E27FC236}">
                <a16:creationId xmlns:a16="http://schemas.microsoft.com/office/drawing/2014/main" id="{11160B24-3460-4316-99FE-31EE4CD74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104" y="3413526"/>
            <a:ext cx="4843613" cy="2820331"/>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BDDE7766-A675-431A-A15F-D9A032171D5F}"/>
              </a:ext>
            </a:extLst>
          </p:cNvPr>
          <p:cNvSpPr/>
          <p:nvPr/>
        </p:nvSpPr>
        <p:spPr>
          <a:xfrm>
            <a:off x="1608356" y="2573741"/>
            <a:ext cx="1078992" cy="1591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008FA22E-9EF5-418B-A2C9-865DA0DBE4E8}"/>
              </a:ext>
            </a:extLst>
          </p:cNvPr>
          <p:cNvCxnSpPr>
            <a:cxnSpLocks/>
          </p:cNvCxnSpPr>
          <p:nvPr/>
        </p:nvCxnSpPr>
        <p:spPr>
          <a:xfrm flipV="1">
            <a:off x="5559276" y="3522858"/>
            <a:ext cx="4527267" cy="10607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부제목 2">
            <a:extLst>
              <a:ext uri="{FF2B5EF4-FFF2-40B4-BE49-F238E27FC236}">
                <a16:creationId xmlns:a16="http://schemas.microsoft.com/office/drawing/2014/main" id="{DFFD94F4-C8E7-4183-83F7-E640AC67BCBE}"/>
              </a:ext>
            </a:extLst>
          </p:cNvPr>
          <p:cNvSpPr txBox="1">
            <a:spLocks/>
          </p:cNvSpPr>
          <p:nvPr/>
        </p:nvSpPr>
        <p:spPr>
          <a:xfrm>
            <a:off x="6403552" y="2438223"/>
            <a:ext cx="5119607" cy="613758"/>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게임 분야별 이용률과 게임 시장별 규모를 보면</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최근 모바일 게임 시장이 다른 분야의 게임에 비해 </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가파른 성장세</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를 보이고 있다</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endPar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93539827"/>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개요</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pic>
        <p:nvPicPr>
          <p:cNvPr id="4098" name="Picture 2" descr="크로스플레이 지원, '롤토체스' 모바일 3월 출시된다">
            <a:extLst>
              <a:ext uri="{FF2B5EF4-FFF2-40B4-BE49-F238E27FC236}">
                <a16:creationId xmlns:a16="http://schemas.microsoft.com/office/drawing/2014/main" id="{42CFD921-0101-4305-93AA-C807AC9FC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410" y="3711635"/>
            <a:ext cx="4219313" cy="235578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12A10ED1-7C9D-4186-AAA1-95778D1C7839}"/>
              </a:ext>
            </a:extLst>
          </p:cNvPr>
          <p:cNvPicPr>
            <a:picLocks noChangeAspect="1"/>
          </p:cNvPicPr>
          <p:nvPr/>
        </p:nvPicPr>
        <p:blipFill>
          <a:blip r:embed="rId5"/>
          <a:stretch>
            <a:fillRect/>
          </a:stretch>
        </p:blipFill>
        <p:spPr>
          <a:xfrm>
            <a:off x="1386499" y="1508135"/>
            <a:ext cx="3724275" cy="2095500"/>
          </a:xfrm>
          <a:prstGeom prst="rect">
            <a:avLst/>
          </a:prstGeom>
        </p:spPr>
      </p:pic>
      <p:pic>
        <p:nvPicPr>
          <p:cNvPr id="4102" name="Picture 6" descr="넥슨, '피파 모바일' 6월 10일 출시... 축구로 PC·모바일 잡는다 ...">
            <a:extLst>
              <a:ext uri="{FF2B5EF4-FFF2-40B4-BE49-F238E27FC236}">
                <a16:creationId xmlns:a16="http://schemas.microsoft.com/office/drawing/2014/main" id="{57703B45-811B-4738-B776-DFF08491D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623" y="1508136"/>
            <a:ext cx="3038475" cy="2095500"/>
          </a:xfrm>
          <a:prstGeom prst="rect">
            <a:avLst/>
          </a:prstGeom>
          <a:noFill/>
          <a:extLst>
            <a:ext uri="{909E8E84-426E-40DD-AFC4-6F175D3DCCD1}">
              <a14:hiddenFill xmlns:a14="http://schemas.microsoft.com/office/drawing/2010/main">
                <a:solidFill>
                  <a:srgbClr val="FFFFFF"/>
                </a:solidFill>
              </a14:hiddenFill>
            </a:ext>
          </a:extLst>
        </p:spPr>
      </p:pic>
      <p:sp>
        <p:nvSpPr>
          <p:cNvPr id="18" name="부제목 2">
            <a:extLst>
              <a:ext uri="{FF2B5EF4-FFF2-40B4-BE49-F238E27FC236}">
                <a16:creationId xmlns:a16="http://schemas.microsoft.com/office/drawing/2014/main" id="{E18B21C8-B70D-4E2F-B199-6AF61BE78BB2}"/>
              </a:ext>
            </a:extLst>
          </p:cNvPr>
          <p:cNvSpPr txBox="1">
            <a:spLocks/>
          </p:cNvSpPr>
          <p:nvPr/>
        </p:nvSpPr>
        <p:spPr>
          <a:xfrm>
            <a:off x="6370320" y="4623758"/>
            <a:ext cx="4537396" cy="93589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모바일 게임 시장의 규모가 커지는 만큼</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p>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기존의 유명 </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PC</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게임들도</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400" spc="-122" dirty="0">
                <a:ln>
                  <a:solidFill>
                    <a:schemeClr val="accent1">
                      <a:alpha val="0"/>
                    </a:schemeClr>
                  </a:solidFill>
                </a:ln>
                <a:solidFill>
                  <a:schemeClr val="bg2">
                    <a:lumMod val="25000"/>
                  </a:schemeClr>
                </a:solidFill>
                <a:highlight>
                  <a:srgbClr val="B2E0DB"/>
                </a:highlight>
                <a:latin typeface="나눔바른고딕" panose="020B0603020101020101" pitchFamily="50" charset="-127"/>
                <a:ea typeface="나눔바른고딕" panose="020B0603020101020101" pitchFamily="50" charset="-127"/>
              </a:rPr>
              <a:t>모바일 시장을 겨냥</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해 게임을 출시하고</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p>
          <a:p>
            <a:pPr marL="0" indent="0">
              <a:buNone/>
            </a:pP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또한 </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PC</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와 모바일 간 크로스플레이를 지원하는 게임도 등장하고 있다</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p>
        </p:txBody>
      </p:sp>
    </p:spTree>
    <p:extLst>
      <p:ext uri="{BB962C8B-B14F-4D97-AF65-F5344CB8AC3E}">
        <p14:creationId xmlns:p14="http://schemas.microsoft.com/office/powerpoint/2010/main" val="366490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개요</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11" name="그룹 10">
            <a:extLst>
              <a:ext uri="{FF2B5EF4-FFF2-40B4-BE49-F238E27FC236}">
                <a16:creationId xmlns:a16="http://schemas.microsoft.com/office/drawing/2014/main" id="{9411139A-4ACE-4AE3-BE96-D22EFBA5E830}"/>
              </a:ext>
            </a:extLst>
          </p:cNvPr>
          <p:cNvGrpSpPr/>
          <p:nvPr/>
        </p:nvGrpSpPr>
        <p:grpSpPr>
          <a:xfrm>
            <a:off x="1035979" y="1415298"/>
            <a:ext cx="7244684" cy="4812873"/>
            <a:chOff x="1035979" y="1415298"/>
            <a:chExt cx="7244684" cy="4812873"/>
          </a:xfrm>
        </p:grpSpPr>
        <p:pic>
          <p:nvPicPr>
            <p:cNvPr id="12" name="그림 11">
              <a:extLst>
                <a:ext uri="{FF2B5EF4-FFF2-40B4-BE49-F238E27FC236}">
                  <a16:creationId xmlns:a16="http://schemas.microsoft.com/office/drawing/2014/main" id="{52597D29-239D-45CF-B9DC-7BF8DCAC90C9}"/>
                </a:ext>
              </a:extLst>
            </p:cNvPr>
            <p:cNvPicPr>
              <a:picLocks noChangeAspect="1"/>
            </p:cNvPicPr>
            <p:nvPr/>
          </p:nvPicPr>
          <p:blipFill>
            <a:blip r:embed="rId4"/>
            <a:stretch>
              <a:fillRect/>
            </a:stretch>
          </p:blipFill>
          <p:spPr>
            <a:xfrm>
              <a:off x="1035979" y="1415298"/>
              <a:ext cx="3653467" cy="4507330"/>
            </a:xfrm>
            <a:prstGeom prst="rect">
              <a:avLst/>
            </a:prstGeom>
          </p:spPr>
        </p:pic>
        <p:pic>
          <p:nvPicPr>
            <p:cNvPr id="13" name="그림 12">
              <a:extLst>
                <a:ext uri="{FF2B5EF4-FFF2-40B4-BE49-F238E27FC236}">
                  <a16:creationId xmlns:a16="http://schemas.microsoft.com/office/drawing/2014/main" id="{5271D3CC-54D3-4754-8FF7-366652B554F7}"/>
                </a:ext>
              </a:extLst>
            </p:cNvPr>
            <p:cNvPicPr>
              <a:picLocks noChangeAspect="1"/>
            </p:cNvPicPr>
            <p:nvPr/>
          </p:nvPicPr>
          <p:blipFill>
            <a:blip r:embed="rId5"/>
            <a:stretch>
              <a:fillRect/>
            </a:stretch>
          </p:blipFill>
          <p:spPr>
            <a:xfrm>
              <a:off x="4627195" y="1415298"/>
              <a:ext cx="3653468" cy="4507330"/>
            </a:xfrm>
            <a:prstGeom prst="rect">
              <a:avLst/>
            </a:prstGeom>
          </p:spPr>
        </p:pic>
        <p:sp>
          <p:nvSpPr>
            <p:cNvPr id="14" name="사각형: 둥근 모서리 13">
              <a:extLst>
                <a:ext uri="{FF2B5EF4-FFF2-40B4-BE49-F238E27FC236}">
                  <a16:creationId xmlns:a16="http://schemas.microsoft.com/office/drawing/2014/main" id="{CFFADFFD-0623-41F2-BBCE-390CDD30DB37}"/>
                </a:ext>
              </a:extLst>
            </p:cNvPr>
            <p:cNvSpPr/>
            <p:nvPr/>
          </p:nvSpPr>
          <p:spPr>
            <a:xfrm>
              <a:off x="1112179" y="1476462"/>
              <a:ext cx="7168483" cy="4751709"/>
            </a:xfrm>
            <a:prstGeom prst="roundRect">
              <a:avLst>
                <a:gd name="adj" fmla="val 1484"/>
              </a:avLst>
            </a:prstGeom>
            <a:noFill/>
            <a:ln w="285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a:extLst>
                <a:ext uri="{FF2B5EF4-FFF2-40B4-BE49-F238E27FC236}">
                  <a16:creationId xmlns:a16="http://schemas.microsoft.com/office/drawing/2014/main" id="{F43CAF44-27DB-4190-85F3-EF0F5EA218F4}"/>
                </a:ext>
              </a:extLst>
            </p:cNvPr>
            <p:cNvCxnSpPr>
              <a:stCxn id="14" idx="0"/>
              <a:endCxn id="14" idx="2"/>
            </p:cNvCxnSpPr>
            <p:nvPr/>
          </p:nvCxnSpPr>
          <p:spPr>
            <a:xfrm>
              <a:off x="4696421" y="1476462"/>
              <a:ext cx="0" cy="4751709"/>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16" name="부제목 2">
            <a:extLst>
              <a:ext uri="{FF2B5EF4-FFF2-40B4-BE49-F238E27FC236}">
                <a16:creationId xmlns:a16="http://schemas.microsoft.com/office/drawing/2014/main" id="{BF22D035-567B-4FFE-88ED-99921A3917A9}"/>
              </a:ext>
            </a:extLst>
          </p:cNvPr>
          <p:cNvSpPr txBox="1">
            <a:spLocks/>
          </p:cNvSpPr>
          <p:nvPr/>
        </p:nvSpPr>
        <p:spPr>
          <a:xfrm>
            <a:off x="8906969" y="2451889"/>
            <a:ext cx="2343335" cy="433965"/>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24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리뷰 는 중요할까 </a:t>
            </a:r>
            <a:r>
              <a:rPr lang="en-US" altLang="ko-KR" sz="24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a:t>
            </a:r>
            <a:endParaRPr lang="ko-KR" altLang="en-US" sz="24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endParaRPr>
          </a:p>
        </p:txBody>
      </p:sp>
      <p:sp>
        <p:nvSpPr>
          <p:cNvPr id="17" name="부제목 2">
            <a:extLst>
              <a:ext uri="{FF2B5EF4-FFF2-40B4-BE49-F238E27FC236}">
                <a16:creationId xmlns:a16="http://schemas.microsoft.com/office/drawing/2014/main" id="{FBA46376-F907-45D9-ABC2-FA42E6836952}"/>
              </a:ext>
            </a:extLst>
          </p:cNvPr>
          <p:cNvSpPr txBox="1">
            <a:spLocks/>
          </p:cNvSpPr>
          <p:nvPr/>
        </p:nvSpPr>
        <p:spPr>
          <a:xfrm>
            <a:off x="8520735" y="3384367"/>
            <a:ext cx="3104119" cy="2224455"/>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사용자 </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사용자 </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소통 공간</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a:p>
            <a:pPr marL="0" indent="0" algn="ctr">
              <a:buNone/>
            </a:pP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en-US" altLang="ko-KR"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r>
              <a:rPr lang="ko-KR" altLang="en-US"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개발자 </a:t>
            </a:r>
            <a:r>
              <a:rPr lang="en-US" altLang="ko-KR"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사용자</a:t>
            </a:r>
            <a:r>
              <a:rPr lang="en-US" altLang="ko-KR"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lgn="ctr">
              <a:buNone/>
            </a:pPr>
            <a:r>
              <a:rPr lang="ko-KR" altLang="en-US"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소통 공간</a:t>
            </a:r>
            <a:endParaRPr lang="en-US" altLang="ko-KR"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r>
              <a:rPr lang="ko-KR" altLang="en-US"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게임의 발전을 위한 피드백을 얻을 수 있는 공간</a:t>
            </a:r>
            <a:endParaRPr lang="en-US" altLang="ko-KR" sz="14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lgn="ctr">
              <a:buNone/>
            </a:pP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p:txBody>
      </p:sp>
      <p:cxnSp>
        <p:nvCxnSpPr>
          <p:cNvPr id="7" name="연결선: 꺾임 6">
            <a:extLst>
              <a:ext uri="{FF2B5EF4-FFF2-40B4-BE49-F238E27FC236}">
                <a16:creationId xmlns:a16="http://schemas.microsoft.com/office/drawing/2014/main" id="{2FE361E7-7B9D-4E77-8CD4-001868B865D9}"/>
              </a:ext>
            </a:extLst>
          </p:cNvPr>
          <p:cNvCxnSpPr/>
          <p:nvPr/>
        </p:nvCxnSpPr>
        <p:spPr>
          <a:xfrm rot="5400000" flipH="1" flipV="1">
            <a:off x="9166212" y="2190637"/>
            <a:ext cx="293905" cy="228600"/>
          </a:xfrm>
          <a:prstGeom prst="bentConnector3">
            <a:avLst>
              <a:gd name="adj1" fmla="val 99779"/>
            </a:avLst>
          </a:prstGeom>
          <a:ln w="12700">
            <a:solidFill>
              <a:srgbClr val="46ACA1"/>
            </a:solidFill>
            <a:tailEnd type="triangle"/>
          </a:ln>
        </p:spPr>
        <p:style>
          <a:lnRef idx="1">
            <a:schemeClr val="accent1"/>
          </a:lnRef>
          <a:fillRef idx="0">
            <a:schemeClr val="accent1"/>
          </a:fillRef>
          <a:effectRef idx="0">
            <a:schemeClr val="accent1"/>
          </a:effectRef>
          <a:fontRef idx="minor">
            <a:schemeClr val="tx1"/>
          </a:fontRef>
        </p:style>
      </p:cxnSp>
      <p:sp>
        <p:nvSpPr>
          <p:cNvPr id="22" name="부제목 2">
            <a:extLst>
              <a:ext uri="{FF2B5EF4-FFF2-40B4-BE49-F238E27FC236}">
                <a16:creationId xmlns:a16="http://schemas.microsoft.com/office/drawing/2014/main" id="{76CF6611-D405-451F-977B-14E5FFFB6A87}"/>
              </a:ext>
            </a:extLst>
          </p:cNvPr>
          <p:cNvSpPr txBox="1">
            <a:spLocks/>
          </p:cNvSpPr>
          <p:nvPr/>
        </p:nvSpPr>
        <p:spPr>
          <a:xfrm>
            <a:off x="9409616" y="2064106"/>
            <a:ext cx="2253694" cy="234680"/>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ko-KR" altLang="en-US" sz="1000"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어플에 대해 소개하거나  내용에  대해 평가하는 글</a:t>
            </a:r>
          </a:p>
        </p:txBody>
      </p:sp>
    </p:spTree>
    <p:extLst>
      <p:ext uri="{BB962C8B-B14F-4D97-AF65-F5344CB8AC3E}">
        <p14:creationId xmlns:p14="http://schemas.microsoft.com/office/powerpoint/2010/main" val="153580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개요</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pic>
        <p:nvPicPr>
          <p:cNvPr id="27" name="그림 26" descr="스크린샷이(가) 표시된 사진&#10;&#10;자동 생성된 설명">
            <a:extLst>
              <a:ext uri="{FF2B5EF4-FFF2-40B4-BE49-F238E27FC236}">
                <a16:creationId xmlns:a16="http://schemas.microsoft.com/office/drawing/2014/main" id="{A88077BD-9B70-40E7-8778-A6E309A1B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925" y="1465454"/>
            <a:ext cx="4048255" cy="4585914"/>
          </a:xfrm>
          <a:prstGeom prst="rect">
            <a:avLst/>
          </a:prstGeom>
        </p:spPr>
      </p:pic>
      <p:pic>
        <p:nvPicPr>
          <p:cNvPr id="28" name="그림 27">
            <a:extLst>
              <a:ext uri="{FF2B5EF4-FFF2-40B4-BE49-F238E27FC236}">
                <a16:creationId xmlns:a16="http://schemas.microsoft.com/office/drawing/2014/main" id="{F2F8AD55-A9AE-433D-A3D1-E2CD1B40806E}"/>
              </a:ext>
            </a:extLst>
          </p:cNvPr>
          <p:cNvPicPr>
            <a:picLocks noChangeAspect="1"/>
          </p:cNvPicPr>
          <p:nvPr/>
        </p:nvPicPr>
        <p:blipFill>
          <a:blip r:embed="rId5"/>
          <a:stretch>
            <a:fillRect/>
          </a:stretch>
        </p:blipFill>
        <p:spPr>
          <a:xfrm>
            <a:off x="5773332" y="1707521"/>
            <a:ext cx="3178644" cy="2657641"/>
          </a:xfrm>
          <a:prstGeom prst="rect">
            <a:avLst/>
          </a:prstGeom>
        </p:spPr>
      </p:pic>
      <p:grpSp>
        <p:nvGrpSpPr>
          <p:cNvPr id="32" name="그룹 31">
            <a:extLst>
              <a:ext uri="{FF2B5EF4-FFF2-40B4-BE49-F238E27FC236}">
                <a16:creationId xmlns:a16="http://schemas.microsoft.com/office/drawing/2014/main" id="{16B93ADF-6E6E-4528-A1D8-291AE56E0870}"/>
              </a:ext>
            </a:extLst>
          </p:cNvPr>
          <p:cNvGrpSpPr/>
          <p:nvPr/>
        </p:nvGrpSpPr>
        <p:grpSpPr>
          <a:xfrm>
            <a:off x="5174427" y="4847934"/>
            <a:ext cx="6495206" cy="975813"/>
            <a:chOff x="5166137" y="4557776"/>
            <a:chExt cx="6495206" cy="975813"/>
          </a:xfrm>
        </p:grpSpPr>
        <p:grpSp>
          <p:nvGrpSpPr>
            <p:cNvPr id="33" name="그룹 32">
              <a:extLst>
                <a:ext uri="{FF2B5EF4-FFF2-40B4-BE49-F238E27FC236}">
                  <a16:creationId xmlns:a16="http://schemas.microsoft.com/office/drawing/2014/main" id="{BA72BDCF-C314-4AD1-911B-55E540B12E25}"/>
                </a:ext>
              </a:extLst>
            </p:cNvPr>
            <p:cNvGrpSpPr/>
            <p:nvPr/>
          </p:nvGrpSpPr>
          <p:grpSpPr>
            <a:xfrm>
              <a:off x="5295400" y="4746898"/>
              <a:ext cx="6365943" cy="786691"/>
              <a:chOff x="2760053" y="5027340"/>
              <a:chExt cx="5910089" cy="786691"/>
            </a:xfrm>
          </p:grpSpPr>
          <p:sp>
            <p:nvSpPr>
              <p:cNvPr id="34" name="대각선 방향의 모서리가 둥근 사각형 24">
                <a:extLst>
                  <a:ext uri="{FF2B5EF4-FFF2-40B4-BE49-F238E27FC236}">
                    <a16:creationId xmlns:a16="http://schemas.microsoft.com/office/drawing/2014/main" id="{2AD529CA-7968-47A1-B4B3-ACCA8E6234DC}"/>
                  </a:ext>
                </a:extLst>
              </p:cNvPr>
              <p:cNvSpPr/>
              <p:nvPr/>
            </p:nvSpPr>
            <p:spPr>
              <a:xfrm flipH="1">
                <a:off x="2796132" y="5031067"/>
                <a:ext cx="5874010" cy="782964"/>
              </a:xfrm>
              <a:prstGeom prst="round2DiagRect">
                <a:avLst>
                  <a:gd name="adj1" fmla="val 23031"/>
                  <a:gd name="adj2" fmla="val 0"/>
                </a:avLst>
              </a:prstGeom>
              <a:solidFill>
                <a:srgbClr val="FCFBF6"/>
              </a:solidFill>
              <a:ln w="28575">
                <a:solidFill>
                  <a:srgbClr val="7C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ln>
                    <a:solidFill>
                      <a:schemeClr val="accent1">
                        <a:shade val="50000"/>
                        <a:alpha val="0"/>
                      </a:schemeClr>
                    </a:solidFill>
                  </a:ln>
                  <a:solidFill>
                    <a:srgbClr val="595959"/>
                  </a:solidFill>
                  <a:latin typeface="나눔바른고딕" panose="020B0603020101020101" pitchFamily="50" charset="-127"/>
                  <a:ea typeface="나눔바른고딕" panose="020B0603020101020101" pitchFamily="50" charset="-127"/>
                </a:endParaRPr>
              </a:p>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리뷰의 수는 점점 많아지고</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현재 리뷰 플랫폼은 </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최소한의  분류 방식</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만 제공하고 있어</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p>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많은 양의 리뷰들 속에서</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리뷰를 통해 사용자들의 의견을 </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확인하는 것이 쉽지 않음</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p:txBody>
          </p:sp>
          <p:sp>
            <p:nvSpPr>
              <p:cNvPr id="35" name="직각 삼각형 34">
                <a:extLst>
                  <a:ext uri="{FF2B5EF4-FFF2-40B4-BE49-F238E27FC236}">
                    <a16:creationId xmlns:a16="http://schemas.microsoft.com/office/drawing/2014/main" id="{42221F79-FE8C-4A02-8BF7-69D40D8D3E7F}"/>
                  </a:ext>
                </a:extLst>
              </p:cNvPr>
              <p:cNvSpPr/>
              <p:nvPr/>
            </p:nvSpPr>
            <p:spPr>
              <a:xfrm rot="5400000">
                <a:off x="3176823" y="4669423"/>
                <a:ext cx="383739" cy="1126077"/>
              </a:xfrm>
              <a:prstGeom prst="rtTriangle">
                <a:avLst/>
              </a:prstGeom>
              <a:solidFill>
                <a:srgbClr val="7CC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36" name="직사각형 35">
                <a:extLst>
                  <a:ext uri="{FF2B5EF4-FFF2-40B4-BE49-F238E27FC236}">
                    <a16:creationId xmlns:a16="http://schemas.microsoft.com/office/drawing/2014/main" id="{D3FDBF77-C917-4008-A802-2542FDF39B27}"/>
                  </a:ext>
                </a:extLst>
              </p:cNvPr>
              <p:cNvSpPr/>
              <p:nvPr/>
            </p:nvSpPr>
            <p:spPr>
              <a:xfrm>
                <a:off x="2760053" y="5027340"/>
                <a:ext cx="655989" cy="307777"/>
              </a:xfrm>
              <a:prstGeom prst="rect">
                <a:avLst/>
              </a:prstGeom>
            </p:spPr>
            <p:txBody>
              <a:bodyPr wrap="square">
                <a:spAutoFit/>
              </a:bodyPr>
              <a:lstStyle/>
              <a:p>
                <a:endParaRPr lang="ko-KR" altLang="en-US" sz="1400" b="1" dirty="0">
                  <a:solidFill>
                    <a:prstClr val="black"/>
                  </a:solidFill>
                  <a:latin typeface="나눔바른고딕" panose="020B0603020101020101" pitchFamily="50" charset="-127"/>
                  <a:ea typeface="나눔바른고딕" panose="020B0603020101020101" pitchFamily="50" charset="-127"/>
                </a:endParaRPr>
              </a:p>
            </p:txBody>
          </p:sp>
        </p:grpSp>
        <p:sp>
          <p:nvSpPr>
            <p:cNvPr id="29" name="부제목 2">
              <a:extLst>
                <a:ext uri="{FF2B5EF4-FFF2-40B4-BE49-F238E27FC236}">
                  <a16:creationId xmlns:a16="http://schemas.microsoft.com/office/drawing/2014/main" id="{74589DCF-6011-4E18-8E60-4EF0ED5E25B6}"/>
                </a:ext>
              </a:extLst>
            </p:cNvPr>
            <p:cNvSpPr txBox="1">
              <a:spLocks/>
            </p:cNvSpPr>
            <p:nvPr/>
          </p:nvSpPr>
          <p:spPr>
            <a:xfrm>
              <a:off x="5166137" y="4557776"/>
              <a:ext cx="1057405" cy="490904"/>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b="1" spc="-122" dirty="0">
                  <a:ln>
                    <a:solidFill>
                      <a:schemeClr val="accent1">
                        <a:alpha val="0"/>
                      </a:schemeClr>
                    </a:solidFill>
                  </a:ln>
                  <a:solidFill>
                    <a:srgbClr val="C00000"/>
                  </a:solidFill>
                  <a:latin typeface="나눔바른고딕" panose="020B0603020101020101" pitchFamily="50" charset="-127"/>
                  <a:ea typeface="나눔바른고딕" panose="020B0603020101020101" pitchFamily="50" charset="-127"/>
                </a:rPr>
                <a:t>But !!</a:t>
              </a:r>
            </a:p>
          </p:txBody>
        </p:sp>
      </p:grpSp>
      <p:pic>
        <p:nvPicPr>
          <p:cNvPr id="38" name="그림 37">
            <a:extLst>
              <a:ext uri="{FF2B5EF4-FFF2-40B4-BE49-F238E27FC236}">
                <a16:creationId xmlns:a16="http://schemas.microsoft.com/office/drawing/2014/main" id="{EC94C935-8C8A-4DC2-B82C-B8B659AD7DA0}"/>
              </a:ext>
            </a:extLst>
          </p:cNvPr>
          <p:cNvPicPr>
            <a:picLocks noChangeAspect="1"/>
          </p:cNvPicPr>
          <p:nvPr/>
        </p:nvPicPr>
        <p:blipFill>
          <a:blip r:embed="rId6"/>
          <a:stretch>
            <a:fillRect/>
          </a:stretch>
        </p:blipFill>
        <p:spPr>
          <a:xfrm>
            <a:off x="10692180" y="3036342"/>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39" name="그림 38">
            <a:extLst>
              <a:ext uri="{FF2B5EF4-FFF2-40B4-BE49-F238E27FC236}">
                <a16:creationId xmlns:a16="http://schemas.microsoft.com/office/drawing/2014/main" id="{B9BFDD5E-4B0F-4097-8708-A59DB424A1DE}"/>
              </a:ext>
            </a:extLst>
          </p:cNvPr>
          <p:cNvPicPr>
            <a:picLocks noChangeAspect="1"/>
          </p:cNvPicPr>
          <p:nvPr/>
        </p:nvPicPr>
        <p:blipFill>
          <a:blip r:embed="rId7"/>
          <a:stretch>
            <a:fillRect/>
          </a:stretch>
        </p:blipFill>
        <p:spPr>
          <a:xfrm>
            <a:off x="10693390" y="2210120"/>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0" name="그림 39">
            <a:extLst>
              <a:ext uri="{FF2B5EF4-FFF2-40B4-BE49-F238E27FC236}">
                <a16:creationId xmlns:a16="http://schemas.microsoft.com/office/drawing/2014/main" id="{B72365AF-815F-4F10-89B9-40F577C5FE56}"/>
              </a:ext>
            </a:extLst>
          </p:cNvPr>
          <p:cNvPicPr>
            <a:picLocks noChangeAspect="1"/>
          </p:cNvPicPr>
          <p:nvPr/>
        </p:nvPicPr>
        <p:blipFill>
          <a:blip r:embed="rId8"/>
          <a:stretch>
            <a:fillRect/>
          </a:stretch>
        </p:blipFill>
        <p:spPr>
          <a:xfrm>
            <a:off x="10703201" y="3862564"/>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1" name="그림 40">
            <a:extLst>
              <a:ext uri="{FF2B5EF4-FFF2-40B4-BE49-F238E27FC236}">
                <a16:creationId xmlns:a16="http://schemas.microsoft.com/office/drawing/2014/main" id="{9018C6CE-E4F3-4C8C-9FDB-778D2BB36ABF}"/>
              </a:ext>
            </a:extLst>
          </p:cNvPr>
          <p:cNvPicPr>
            <a:picLocks noChangeAspect="1"/>
          </p:cNvPicPr>
          <p:nvPr/>
        </p:nvPicPr>
        <p:blipFill>
          <a:blip r:embed="rId9"/>
          <a:stretch>
            <a:fillRect/>
          </a:stretch>
        </p:blipFill>
        <p:spPr>
          <a:xfrm>
            <a:off x="9803691" y="3036796"/>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2" name="그림 41">
            <a:extLst>
              <a:ext uri="{FF2B5EF4-FFF2-40B4-BE49-F238E27FC236}">
                <a16:creationId xmlns:a16="http://schemas.microsoft.com/office/drawing/2014/main" id="{137E3246-4757-41BA-9D02-FC5DA6C47F05}"/>
              </a:ext>
            </a:extLst>
          </p:cNvPr>
          <p:cNvPicPr>
            <a:picLocks noChangeAspect="1"/>
          </p:cNvPicPr>
          <p:nvPr/>
        </p:nvPicPr>
        <p:blipFill>
          <a:blip r:embed="rId10"/>
          <a:stretch>
            <a:fillRect/>
          </a:stretch>
        </p:blipFill>
        <p:spPr>
          <a:xfrm>
            <a:off x="9808717" y="3857779"/>
            <a:ext cx="780635" cy="780635"/>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3" name="그림 42">
            <a:extLst>
              <a:ext uri="{FF2B5EF4-FFF2-40B4-BE49-F238E27FC236}">
                <a16:creationId xmlns:a16="http://schemas.microsoft.com/office/drawing/2014/main" id="{F4EE0742-8BB2-4A9F-B987-36A4C0387FD1}"/>
              </a:ext>
            </a:extLst>
          </p:cNvPr>
          <p:cNvPicPr>
            <a:picLocks noChangeAspect="1"/>
          </p:cNvPicPr>
          <p:nvPr/>
        </p:nvPicPr>
        <p:blipFill>
          <a:blip r:embed="rId11"/>
          <a:stretch>
            <a:fillRect/>
          </a:stretch>
        </p:blipFill>
        <p:spPr>
          <a:xfrm>
            <a:off x="9803691" y="2210120"/>
            <a:ext cx="775850" cy="77585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pic>
        <p:nvPicPr>
          <p:cNvPr id="45" name="그림 44">
            <a:extLst>
              <a:ext uri="{FF2B5EF4-FFF2-40B4-BE49-F238E27FC236}">
                <a16:creationId xmlns:a16="http://schemas.microsoft.com/office/drawing/2014/main" id="{E2AEB3D9-9AD9-4C0D-B58F-3298CDB90515}"/>
              </a:ext>
            </a:extLst>
          </p:cNvPr>
          <p:cNvPicPr>
            <a:picLocks noChangeAspect="1"/>
          </p:cNvPicPr>
          <p:nvPr/>
        </p:nvPicPr>
        <p:blipFill>
          <a:blip r:embed="rId12">
            <a:extLst>
              <a:ext uri="{BEBA8EAE-BF5A-486C-A8C5-ECC9F3942E4B}">
                <a14:imgProps xmlns:a14="http://schemas.microsoft.com/office/drawing/2010/main">
                  <a14:imgLayer r:embed="rId13">
                    <a14:imgEffect>
                      <a14:saturation sat="66000"/>
                    </a14:imgEffect>
                  </a14:imgLayer>
                </a14:imgProps>
              </a:ext>
            </a:extLst>
          </a:blip>
          <a:stretch>
            <a:fillRect/>
          </a:stretch>
        </p:blipFill>
        <p:spPr>
          <a:xfrm>
            <a:off x="10692180" y="1383898"/>
            <a:ext cx="775850" cy="775850"/>
          </a:xfrm>
          <a:prstGeom prst="rect">
            <a:avLst/>
          </a:prstGeom>
          <a:ln>
            <a:noFill/>
          </a:ln>
          <a:effectLst>
            <a:outerShdw blurRad="44450" dist="27940" dir="5400000" algn="ctr">
              <a:srgbClr val="000000">
                <a:alpha val="32000"/>
              </a:srgbClr>
            </a:outerShdw>
            <a:softEdge rad="508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8984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개요</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grpSp>
        <p:nvGrpSpPr>
          <p:cNvPr id="10" name="그룹 9">
            <a:extLst>
              <a:ext uri="{FF2B5EF4-FFF2-40B4-BE49-F238E27FC236}">
                <a16:creationId xmlns:a16="http://schemas.microsoft.com/office/drawing/2014/main" id="{3760DC2E-91D9-4096-AAD4-716163873783}"/>
              </a:ext>
            </a:extLst>
          </p:cNvPr>
          <p:cNvGrpSpPr/>
          <p:nvPr/>
        </p:nvGrpSpPr>
        <p:grpSpPr>
          <a:xfrm>
            <a:off x="765571" y="1348269"/>
            <a:ext cx="8656210" cy="3676184"/>
            <a:chOff x="1901952" y="1372787"/>
            <a:chExt cx="8874608" cy="3768935"/>
          </a:xfrm>
        </p:grpSpPr>
        <p:grpSp>
          <p:nvGrpSpPr>
            <p:cNvPr id="7" name="그룹 6">
              <a:extLst>
                <a:ext uri="{FF2B5EF4-FFF2-40B4-BE49-F238E27FC236}">
                  <a16:creationId xmlns:a16="http://schemas.microsoft.com/office/drawing/2014/main" id="{5669A606-71F8-41B5-AF3C-DD01E1C79AE1}"/>
                </a:ext>
              </a:extLst>
            </p:cNvPr>
            <p:cNvGrpSpPr/>
            <p:nvPr/>
          </p:nvGrpSpPr>
          <p:grpSpPr>
            <a:xfrm>
              <a:off x="1901952" y="1372787"/>
              <a:ext cx="8874608" cy="3768935"/>
              <a:chOff x="1399032" y="1354499"/>
              <a:chExt cx="8874608" cy="3768935"/>
            </a:xfrm>
          </p:grpSpPr>
          <p:pic>
            <p:nvPicPr>
              <p:cNvPr id="4" name="그림 3">
                <a:extLst>
                  <a:ext uri="{FF2B5EF4-FFF2-40B4-BE49-F238E27FC236}">
                    <a16:creationId xmlns:a16="http://schemas.microsoft.com/office/drawing/2014/main" id="{190911F5-62DB-4ACE-9938-E46128BA9C00}"/>
                  </a:ext>
                </a:extLst>
              </p:cNvPr>
              <p:cNvPicPr>
                <a:picLocks noChangeAspect="1"/>
              </p:cNvPicPr>
              <p:nvPr/>
            </p:nvPicPr>
            <p:blipFill>
              <a:blip r:embed="rId4"/>
              <a:stretch>
                <a:fillRect/>
              </a:stretch>
            </p:blipFill>
            <p:spPr>
              <a:xfrm>
                <a:off x="1399032" y="1354499"/>
                <a:ext cx="5746063" cy="3049027"/>
              </a:xfrm>
              <a:prstGeom prst="rect">
                <a:avLst/>
              </a:prstGeom>
            </p:spPr>
          </p:pic>
          <p:pic>
            <p:nvPicPr>
              <p:cNvPr id="23" name="그림 22">
                <a:extLst>
                  <a:ext uri="{FF2B5EF4-FFF2-40B4-BE49-F238E27FC236}">
                    <a16:creationId xmlns:a16="http://schemas.microsoft.com/office/drawing/2014/main" id="{0C9ECBE2-7562-46F2-92AF-6D5B991CD981}"/>
                  </a:ext>
                </a:extLst>
              </p:cNvPr>
              <p:cNvPicPr>
                <a:picLocks noChangeAspect="1"/>
              </p:cNvPicPr>
              <p:nvPr/>
            </p:nvPicPr>
            <p:blipFill>
              <a:blip r:embed="rId5"/>
              <a:stretch>
                <a:fillRect/>
              </a:stretch>
            </p:blipFill>
            <p:spPr>
              <a:xfrm>
                <a:off x="4955929" y="2147497"/>
                <a:ext cx="5317711" cy="2975937"/>
              </a:xfrm>
              <a:prstGeom prst="rect">
                <a:avLst/>
              </a:prstGeom>
            </p:spPr>
          </p:pic>
        </p:grpSp>
        <p:pic>
          <p:nvPicPr>
            <p:cNvPr id="9" name="그림 8">
              <a:extLst>
                <a:ext uri="{FF2B5EF4-FFF2-40B4-BE49-F238E27FC236}">
                  <a16:creationId xmlns:a16="http://schemas.microsoft.com/office/drawing/2014/main" id="{FA7D05B6-5EDF-49A1-AC47-A48C1AD79A40}"/>
                </a:ext>
              </a:extLst>
            </p:cNvPr>
            <p:cNvPicPr>
              <a:picLocks noChangeAspect="1"/>
            </p:cNvPicPr>
            <p:nvPr/>
          </p:nvPicPr>
          <p:blipFill>
            <a:blip r:embed="rId6"/>
            <a:stretch>
              <a:fillRect/>
            </a:stretch>
          </p:blipFill>
          <p:spPr>
            <a:xfrm>
              <a:off x="5458849" y="2165785"/>
              <a:ext cx="962025" cy="285750"/>
            </a:xfrm>
            <a:prstGeom prst="rect">
              <a:avLst/>
            </a:prstGeom>
          </p:spPr>
        </p:pic>
      </p:grpSp>
      <p:grpSp>
        <p:nvGrpSpPr>
          <p:cNvPr id="12" name="그룹 11">
            <a:extLst>
              <a:ext uri="{FF2B5EF4-FFF2-40B4-BE49-F238E27FC236}">
                <a16:creationId xmlns:a16="http://schemas.microsoft.com/office/drawing/2014/main" id="{2FFA24F5-6D07-477E-994C-F5185B22B5E8}"/>
              </a:ext>
            </a:extLst>
          </p:cNvPr>
          <p:cNvGrpSpPr/>
          <p:nvPr/>
        </p:nvGrpSpPr>
        <p:grpSpPr>
          <a:xfrm>
            <a:off x="1158586" y="5381430"/>
            <a:ext cx="9874828" cy="802892"/>
            <a:chOff x="876480" y="5399063"/>
            <a:chExt cx="9874828" cy="802892"/>
          </a:xfrm>
        </p:grpSpPr>
        <p:grpSp>
          <p:nvGrpSpPr>
            <p:cNvPr id="37" name="그룹 36">
              <a:extLst>
                <a:ext uri="{FF2B5EF4-FFF2-40B4-BE49-F238E27FC236}">
                  <a16:creationId xmlns:a16="http://schemas.microsoft.com/office/drawing/2014/main" id="{6E32C357-09EE-4EAB-9AA4-AA2FF2D75180}"/>
                </a:ext>
              </a:extLst>
            </p:cNvPr>
            <p:cNvGrpSpPr/>
            <p:nvPr/>
          </p:nvGrpSpPr>
          <p:grpSpPr>
            <a:xfrm>
              <a:off x="876480" y="5399063"/>
              <a:ext cx="3114981" cy="786691"/>
              <a:chOff x="2760053" y="5027340"/>
              <a:chExt cx="5910089" cy="786691"/>
            </a:xfrm>
          </p:grpSpPr>
          <p:sp>
            <p:nvSpPr>
              <p:cNvPr id="46" name="대각선 방향의 모서리가 둥근 사각형 24">
                <a:extLst>
                  <a:ext uri="{FF2B5EF4-FFF2-40B4-BE49-F238E27FC236}">
                    <a16:creationId xmlns:a16="http://schemas.microsoft.com/office/drawing/2014/main" id="{FDF38621-ACC9-4BFC-9C2D-D2EE599989CE}"/>
                  </a:ext>
                </a:extLst>
              </p:cNvPr>
              <p:cNvSpPr/>
              <p:nvPr/>
            </p:nvSpPr>
            <p:spPr>
              <a:xfrm flipH="1">
                <a:off x="2796132" y="5031067"/>
                <a:ext cx="5874010" cy="782964"/>
              </a:xfrm>
              <a:prstGeom prst="round2DiagRect">
                <a:avLst>
                  <a:gd name="adj1" fmla="val 23031"/>
                  <a:gd name="adj2" fmla="val 23357"/>
                </a:avLst>
              </a:prstGeom>
              <a:solidFill>
                <a:srgbClr val="FCFBF6"/>
              </a:solidFill>
              <a:ln w="28575">
                <a:solidFill>
                  <a:srgbClr val="7C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기존의 어플리케이션 분석 사이트는 </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주로 </a:t>
                </a:r>
                <a:r>
                  <a:rPr lang="en-US" altLang="ko-KR"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&lt;</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사용자</a:t>
                </a:r>
                <a:r>
                  <a:rPr lang="en-US" altLang="ko-KR"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&gt; </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위주</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로 분석을 진행</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en-US" altLang="ko-KR"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a:t>
                </a:r>
                <a:r>
                  <a:rPr lang="ko-KR" altLang="en-US"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사용자의 성별</a:t>
                </a:r>
                <a:r>
                  <a:rPr lang="en-US" altLang="ko-KR"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 </a:t>
                </a:r>
                <a:r>
                  <a:rPr lang="ko-KR" altLang="en-US"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사용 시간</a:t>
                </a:r>
                <a:r>
                  <a:rPr lang="en-US" altLang="ko-KR"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 </a:t>
                </a:r>
                <a:r>
                  <a:rPr lang="ko-KR" altLang="en-US"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설치한 앱의 수 등을 분석</a:t>
                </a:r>
                <a:r>
                  <a:rPr lang="en-US" altLang="ko-KR" sz="1100" spc="-122" dirty="0">
                    <a:ln>
                      <a:solidFill>
                        <a:schemeClr val="accent1">
                          <a:alpha val="0"/>
                        </a:schemeClr>
                      </a:solidFill>
                    </a:ln>
                    <a:solidFill>
                      <a:schemeClr val="bg2">
                        <a:lumMod val="50000"/>
                      </a:schemeClr>
                    </a:solidFill>
                    <a:latin typeface="나눔바른고딕" panose="020B0603020101020101" pitchFamily="50" charset="-127"/>
                    <a:ea typeface="나눔바른고딕" panose="020B0603020101020101" pitchFamily="50" charset="-127"/>
                  </a:rPr>
                  <a:t>)</a:t>
                </a:r>
              </a:p>
            </p:txBody>
          </p:sp>
          <p:sp>
            <p:nvSpPr>
              <p:cNvPr id="48" name="직사각형 47">
                <a:extLst>
                  <a:ext uri="{FF2B5EF4-FFF2-40B4-BE49-F238E27FC236}">
                    <a16:creationId xmlns:a16="http://schemas.microsoft.com/office/drawing/2014/main" id="{049B760D-2187-4253-B867-BC96775C349D}"/>
                  </a:ext>
                </a:extLst>
              </p:cNvPr>
              <p:cNvSpPr/>
              <p:nvPr/>
            </p:nvSpPr>
            <p:spPr>
              <a:xfrm>
                <a:off x="2760053" y="5027340"/>
                <a:ext cx="655989" cy="307777"/>
              </a:xfrm>
              <a:prstGeom prst="rect">
                <a:avLst/>
              </a:prstGeom>
            </p:spPr>
            <p:txBody>
              <a:bodyPr wrap="square">
                <a:spAutoFit/>
              </a:bodyPr>
              <a:lstStyle/>
              <a:p>
                <a:endParaRPr lang="ko-KR" altLang="en-US" sz="1400" b="1" dirty="0">
                  <a:solidFill>
                    <a:prstClr val="black"/>
                  </a:solidFill>
                  <a:latin typeface="나눔바른고딕" panose="020B0603020101020101" pitchFamily="50" charset="-127"/>
                  <a:ea typeface="나눔바른고딕" panose="020B0603020101020101" pitchFamily="50" charset="-127"/>
                </a:endParaRPr>
              </a:p>
            </p:txBody>
          </p:sp>
        </p:grpSp>
        <p:grpSp>
          <p:nvGrpSpPr>
            <p:cNvPr id="49" name="그룹 48">
              <a:extLst>
                <a:ext uri="{FF2B5EF4-FFF2-40B4-BE49-F238E27FC236}">
                  <a16:creationId xmlns:a16="http://schemas.microsoft.com/office/drawing/2014/main" id="{C95446C2-2409-40E5-A2C4-670A97E6E0E3}"/>
                </a:ext>
              </a:extLst>
            </p:cNvPr>
            <p:cNvGrpSpPr/>
            <p:nvPr/>
          </p:nvGrpSpPr>
          <p:grpSpPr>
            <a:xfrm>
              <a:off x="4234936" y="5399063"/>
              <a:ext cx="3134114" cy="786691"/>
              <a:chOff x="2760053" y="5027340"/>
              <a:chExt cx="5910089" cy="786691"/>
            </a:xfrm>
          </p:grpSpPr>
          <p:sp>
            <p:nvSpPr>
              <p:cNvPr id="50" name="대각선 방향의 모서리가 둥근 사각형 24">
                <a:extLst>
                  <a:ext uri="{FF2B5EF4-FFF2-40B4-BE49-F238E27FC236}">
                    <a16:creationId xmlns:a16="http://schemas.microsoft.com/office/drawing/2014/main" id="{121F7027-0370-4D2B-9F79-98559AD1EE9F}"/>
                  </a:ext>
                </a:extLst>
              </p:cNvPr>
              <p:cNvSpPr/>
              <p:nvPr/>
            </p:nvSpPr>
            <p:spPr>
              <a:xfrm flipH="1">
                <a:off x="2796132" y="5031067"/>
                <a:ext cx="5874010" cy="782964"/>
              </a:xfrm>
              <a:prstGeom prst="round2DiagRect">
                <a:avLst>
                  <a:gd name="adj1" fmla="val 23031"/>
                  <a:gd name="adj2" fmla="val 23357"/>
                </a:avLst>
              </a:prstGeom>
              <a:solidFill>
                <a:srgbClr val="FCFBF6"/>
              </a:solidFill>
              <a:ln w="28575">
                <a:solidFill>
                  <a:srgbClr val="7C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 에 대한 분석은 자세한 분석이 아닌</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감정 분석</a:t>
                </a:r>
                <a:r>
                  <a:rPr lang="en-US" altLang="ko-KR"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긍정</a:t>
                </a:r>
                <a:r>
                  <a:rPr lang="en-US" altLang="ko-KR"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 </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부정</a:t>
                </a:r>
                <a:r>
                  <a:rPr lang="en-US" altLang="ko-KR"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정도로만 이루어짐</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p:txBody>
          </p:sp>
          <p:sp>
            <p:nvSpPr>
              <p:cNvPr id="51" name="직사각형 50">
                <a:extLst>
                  <a:ext uri="{FF2B5EF4-FFF2-40B4-BE49-F238E27FC236}">
                    <a16:creationId xmlns:a16="http://schemas.microsoft.com/office/drawing/2014/main" id="{C9EF0262-026F-4DE5-BA3F-471F22987298}"/>
                  </a:ext>
                </a:extLst>
              </p:cNvPr>
              <p:cNvSpPr/>
              <p:nvPr/>
            </p:nvSpPr>
            <p:spPr>
              <a:xfrm>
                <a:off x="2760053" y="5027340"/>
                <a:ext cx="655989" cy="307777"/>
              </a:xfrm>
              <a:prstGeom prst="rect">
                <a:avLst/>
              </a:prstGeom>
            </p:spPr>
            <p:txBody>
              <a:bodyPr wrap="square">
                <a:spAutoFit/>
              </a:bodyPr>
              <a:lstStyle/>
              <a:p>
                <a:endParaRPr lang="ko-KR" altLang="en-US" sz="1400" b="1" dirty="0">
                  <a:solidFill>
                    <a:prstClr val="black"/>
                  </a:solidFill>
                  <a:latin typeface="나눔바른고딕" panose="020B0603020101020101" pitchFamily="50" charset="-127"/>
                  <a:ea typeface="나눔바른고딕" panose="020B0603020101020101" pitchFamily="50" charset="-127"/>
                </a:endParaRPr>
              </a:p>
            </p:txBody>
          </p:sp>
        </p:grpSp>
        <p:grpSp>
          <p:nvGrpSpPr>
            <p:cNvPr id="52" name="그룹 51">
              <a:extLst>
                <a:ext uri="{FF2B5EF4-FFF2-40B4-BE49-F238E27FC236}">
                  <a16:creationId xmlns:a16="http://schemas.microsoft.com/office/drawing/2014/main" id="{E3925082-D5C5-4799-83D8-BBEBB86D2CFC}"/>
                </a:ext>
              </a:extLst>
            </p:cNvPr>
            <p:cNvGrpSpPr/>
            <p:nvPr/>
          </p:nvGrpSpPr>
          <p:grpSpPr>
            <a:xfrm>
              <a:off x="7636327" y="5415264"/>
              <a:ext cx="3114981" cy="786691"/>
              <a:chOff x="2760053" y="5027340"/>
              <a:chExt cx="5910089" cy="786691"/>
            </a:xfrm>
          </p:grpSpPr>
          <p:sp>
            <p:nvSpPr>
              <p:cNvPr id="53" name="대각선 방향의 모서리가 둥근 사각형 24">
                <a:extLst>
                  <a:ext uri="{FF2B5EF4-FFF2-40B4-BE49-F238E27FC236}">
                    <a16:creationId xmlns:a16="http://schemas.microsoft.com/office/drawing/2014/main" id="{39D8BC6F-31D3-4FBC-BF54-70D82E131561}"/>
                  </a:ext>
                </a:extLst>
              </p:cNvPr>
              <p:cNvSpPr/>
              <p:nvPr/>
            </p:nvSpPr>
            <p:spPr>
              <a:xfrm flipH="1">
                <a:off x="2796132" y="5031067"/>
                <a:ext cx="5874010" cy="782964"/>
              </a:xfrm>
              <a:prstGeom prst="round2DiagRect">
                <a:avLst>
                  <a:gd name="adj1" fmla="val 23031"/>
                  <a:gd name="adj2" fmla="val 23357"/>
                </a:avLst>
              </a:prstGeom>
              <a:solidFill>
                <a:srgbClr val="FCFBF6"/>
              </a:solidFill>
              <a:ln w="28575">
                <a:solidFill>
                  <a:srgbClr val="7CC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영어가 아닌 </a:t>
                </a:r>
                <a:r>
                  <a:rPr lang="ko-KR" altLang="en-US" sz="1400" spc="-122" dirty="0">
                    <a:ln>
                      <a:solidFill>
                        <a:schemeClr val="accent1">
                          <a:alpha val="0"/>
                        </a:schemeClr>
                      </a:solidFill>
                    </a:ln>
                    <a:solidFill>
                      <a:schemeClr val="tx1">
                        <a:lumMod val="85000"/>
                        <a:lumOff val="15000"/>
                      </a:schemeClr>
                    </a:solidFill>
                    <a:highlight>
                      <a:srgbClr val="B2E0DB"/>
                    </a:highlight>
                    <a:latin typeface="나눔바른고딕" panose="020B0603020101020101" pitchFamily="50" charset="-127"/>
                    <a:ea typeface="나눔바른고딕" panose="020B0603020101020101" pitchFamily="50" charset="-127"/>
                  </a:rPr>
                  <a:t>한국어</a:t>
                </a: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를 기반으로 </a:t>
                </a:r>
                <a:endPar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algn="ctr"/>
                <a:r>
                  <a:rPr lang="ko-KR" altLang="en-US"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분석하는 사이트는 적음</a:t>
                </a:r>
                <a:r>
                  <a:rPr lang="en-US" altLang="ko-KR" sz="14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p:txBody>
          </p:sp>
          <p:sp>
            <p:nvSpPr>
              <p:cNvPr id="54" name="직사각형 53">
                <a:extLst>
                  <a:ext uri="{FF2B5EF4-FFF2-40B4-BE49-F238E27FC236}">
                    <a16:creationId xmlns:a16="http://schemas.microsoft.com/office/drawing/2014/main" id="{078D4055-8EFB-4E84-B567-7F0480227C57}"/>
                  </a:ext>
                </a:extLst>
              </p:cNvPr>
              <p:cNvSpPr/>
              <p:nvPr/>
            </p:nvSpPr>
            <p:spPr>
              <a:xfrm>
                <a:off x="2760053" y="5027340"/>
                <a:ext cx="655989" cy="307777"/>
              </a:xfrm>
              <a:prstGeom prst="rect">
                <a:avLst/>
              </a:prstGeom>
            </p:spPr>
            <p:txBody>
              <a:bodyPr wrap="square">
                <a:spAutoFit/>
              </a:bodyPr>
              <a:lstStyle/>
              <a:p>
                <a:endParaRPr lang="ko-KR" altLang="en-US" sz="1400" b="1" dirty="0">
                  <a:solidFill>
                    <a:prstClr val="black"/>
                  </a:solidFill>
                  <a:latin typeface="나눔바른고딕" panose="020B0603020101020101" pitchFamily="50" charset="-127"/>
                  <a:ea typeface="나눔바른고딕" panose="020B0603020101020101" pitchFamily="50" charset="-127"/>
                </a:endParaRPr>
              </a:p>
            </p:txBody>
          </p:sp>
        </p:grpSp>
      </p:grpSp>
      <p:pic>
        <p:nvPicPr>
          <p:cNvPr id="13" name="그림 12">
            <a:extLst>
              <a:ext uri="{FF2B5EF4-FFF2-40B4-BE49-F238E27FC236}">
                <a16:creationId xmlns:a16="http://schemas.microsoft.com/office/drawing/2014/main" id="{0A8AFDD2-41AE-407F-B553-6C5CDF236287}"/>
              </a:ext>
            </a:extLst>
          </p:cNvPr>
          <p:cNvPicPr>
            <a:picLocks noChangeAspect="1"/>
          </p:cNvPicPr>
          <p:nvPr/>
        </p:nvPicPr>
        <p:blipFill>
          <a:blip r:embed="rId7"/>
          <a:stretch>
            <a:fillRect/>
          </a:stretch>
        </p:blipFill>
        <p:spPr>
          <a:xfrm>
            <a:off x="8642649" y="1280591"/>
            <a:ext cx="2423394" cy="3001524"/>
          </a:xfrm>
          <a:prstGeom prst="rect">
            <a:avLst/>
          </a:prstGeom>
        </p:spPr>
      </p:pic>
    </p:spTree>
    <p:extLst>
      <p:ext uri="{BB962C8B-B14F-4D97-AF65-F5344CB8AC3E}">
        <p14:creationId xmlns:p14="http://schemas.microsoft.com/office/powerpoint/2010/main" val="3165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목표</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4" name="사각형: 둥근 모서리 3">
            <a:extLst>
              <a:ext uri="{FF2B5EF4-FFF2-40B4-BE49-F238E27FC236}">
                <a16:creationId xmlns:a16="http://schemas.microsoft.com/office/drawing/2014/main" id="{F534E7D2-45CF-4946-846F-416D7C57B178}"/>
              </a:ext>
            </a:extLst>
          </p:cNvPr>
          <p:cNvSpPr/>
          <p:nvPr/>
        </p:nvSpPr>
        <p:spPr>
          <a:xfrm>
            <a:off x="2412044" y="2026885"/>
            <a:ext cx="1813801" cy="1397972"/>
          </a:xfrm>
          <a:prstGeom prst="roundRect">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프로젝트 대상</a:t>
            </a:r>
            <a:endParaRPr lang="en-US" altLang="ko-KR" dirty="0">
              <a:solidFill>
                <a:schemeClr val="bg1"/>
              </a:solidFill>
              <a:latin typeface="나눔바른고딕" panose="020B0603020101020101" pitchFamily="50" charset="-127"/>
              <a:ea typeface="나눔바른고딕" panose="020B0603020101020101" pitchFamily="50" charset="-127"/>
            </a:endParaRPr>
          </a:p>
          <a:p>
            <a:pPr algn="ctr"/>
            <a:r>
              <a:rPr lang="en-US" altLang="ko-KR" dirty="0">
                <a:solidFill>
                  <a:schemeClr val="bg1"/>
                </a:solidFill>
                <a:latin typeface="나눔바른고딕" panose="020B0603020101020101" pitchFamily="50" charset="-127"/>
                <a:ea typeface="나눔바른고딕" panose="020B0603020101020101" pitchFamily="50" charset="-127"/>
              </a:rPr>
              <a:t>(</a:t>
            </a:r>
            <a:r>
              <a:rPr lang="ko-KR" altLang="en-US" dirty="0">
                <a:solidFill>
                  <a:schemeClr val="bg1"/>
                </a:solidFill>
                <a:latin typeface="나눔바른고딕" panose="020B0603020101020101" pitchFamily="50" charset="-127"/>
                <a:ea typeface="나눔바른고딕" panose="020B0603020101020101" pitchFamily="50" charset="-127"/>
              </a:rPr>
              <a:t>주 사용자</a:t>
            </a:r>
            <a:r>
              <a:rPr lang="en-US" altLang="ko-KR" dirty="0">
                <a:solidFill>
                  <a:schemeClr val="bg1"/>
                </a:solidFill>
                <a:latin typeface="나눔바른고딕" panose="020B0603020101020101" pitchFamily="50" charset="-127"/>
                <a:ea typeface="나눔바른고딕" panose="020B0603020101020101" pitchFamily="50" charset="-127"/>
              </a:rPr>
              <a:t>)</a:t>
            </a:r>
            <a:endParaRPr lang="ko-KR" altLang="en-US" dirty="0">
              <a:solidFill>
                <a:schemeClr val="bg1"/>
              </a:solidFill>
              <a:latin typeface="나눔바른고딕" panose="020B0603020101020101" pitchFamily="50" charset="-127"/>
              <a:ea typeface="나눔바른고딕" panose="020B0603020101020101" pitchFamily="50" charset="-127"/>
            </a:endParaRPr>
          </a:p>
        </p:txBody>
      </p:sp>
      <p:sp>
        <p:nvSpPr>
          <p:cNvPr id="9" name="사각형: 둥근 모서리 8">
            <a:extLst>
              <a:ext uri="{FF2B5EF4-FFF2-40B4-BE49-F238E27FC236}">
                <a16:creationId xmlns:a16="http://schemas.microsoft.com/office/drawing/2014/main" id="{2ABB5745-12D0-4082-AFFC-D46B1176D4FE}"/>
              </a:ext>
            </a:extLst>
          </p:cNvPr>
          <p:cNvSpPr/>
          <p:nvPr/>
        </p:nvSpPr>
        <p:spPr>
          <a:xfrm>
            <a:off x="2412043" y="4150697"/>
            <a:ext cx="1813801" cy="1397972"/>
          </a:xfrm>
          <a:prstGeom prst="roundRect">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latin typeface="나눔바른고딕" panose="020B0603020101020101" pitchFamily="50" charset="-127"/>
                <a:ea typeface="나눔바른고딕" panose="020B0603020101020101" pitchFamily="50" charset="-127"/>
              </a:rPr>
              <a:t>프로젝트 목표</a:t>
            </a:r>
          </a:p>
        </p:txBody>
      </p:sp>
      <p:sp>
        <p:nvSpPr>
          <p:cNvPr id="11" name="부제목 2">
            <a:extLst>
              <a:ext uri="{FF2B5EF4-FFF2-40B4-BE49-F238E27FC236}">
                <a16:creationId xmlns:a16="http://schemas.microsoft.com/office/drawing/2014/main" id="{A0F4C487-0564-4FF3-B8C8-5F9DF03D6744}"/>
              </a:ext>
            </a:extLst>
          </p:cNvPr>
          <p:cNvSpPr txBox="1">
            <a:spLocks/>
          </p:cNvSpPr>
          <p:nvPr/>
        </p:nvSpPr>
        <p:spPr>
          <a:xfrm>
            <a:off x="5520639" y="2350201"/>
            <a:ext cx="2616550" cy="963597"/>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모바일 게임 어플리케이션 개발자</a:t>
            </a:r>
            <a:endParaRPr lang="en-US" altLang="ko-KR" sz="1600" b="1"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4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rPr>
              <a:t>신규 모바일 게임 개발자</a:t>
            </a:r>
            <a:endParaRPr lang="en-US" altLang="ko-KR" sz="1400" b="1" spc="-122" dirty="0">
              <a:ln>
                <a:solidFill>
                  <a:schemeClr val="accent1">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a:p>
            <a:pPr marL="0" indent="0">
              <a:buNone/>
            </a:pPr>
            <a:r>
              <a:rPr lang="ko-KR" altLang="en-US"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게임 관계자 및 경쟁 게임 회사</a:t>
            </a:r>
            <a:endParaRPr lang="en-US" altLang="ko-KR"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7" name="화살표: 오른쪽 6">
            <a:extLst>
              <a:ext uri="{FF2B5EF4-FFF2-40B4-BE49-F238E27FC236}">
                <a16:creationId xmlns:a16="http://schemas.microsoft.com/office/drawing/2014/main" id="{DD2FF61E-25BB-412E-BF84-64AAEE7B3A65}"/>
              </a:ext>
            </a:extLst>
          </p:cNvPr>
          <p:cNvSpPr/>
          <p:nvPr/>
        </p:nvSpPr>
        <p:spPr>
          <a:xfrm>
            <a:off x="4683537" y="2495174"/>
            <a:ext cx="520118" cy="461393"/>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부제목 2">
            <a:extLst>
              <a:ext uri="{FF2B5EF4-FFF2-40B4-BE49-F238E27FC236}">
                <a16:creationId xmlns:a16="http://schemas.microsoft.com/office/drawing/2014/main" id="{529F554A-926D-4258-827D-77630EFBCBE6}"/>
              </a:ext>
            </a:extLst>
          </p:cNvPr>
          <p:cNvSpPr txBox="1">
            <a:spLocks/>
          </p:cNvSpPr>
          <p:nvPr/>
        </p:nvSpPr>
        <p:spPr>
          <a:xfrm>
            <a:off x="5548043" y="4324156"/>
            <a:ext cx="4821192" cy="101976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게임 개발자들을 위한 </a:t>
            </a:r>
            <a:r>
              <a:rPr lang="ko-KR" altLang="en-US" sz="1600" b="1" spc="-122" dirty="0">
                <a:ln>
                  <a:solidFill>
                    <a:schemeClr val="accent1">
                      <a:alpha val="0"/>
                    </a:schemeClr>
                  </a:solidFill>
                </a:ln>
                <a:solidFill>
                  <a:srgbClr val="46ACA1"/>
                </a:solidFill>
                <a:latin typeface="나눔바른고딕" panose="020B0603020101020101" pitchFamily="50" charset="-127"/>
                <a:ea typeface="나눔바른고딕" panose="020B0603020101020101" pitchFamily="50" charset="-127"/>
              </a:rPr>
              <a:t>모바일 게임 어플 리뷰 분석 사이트</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를 개발</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유사도에 따른 분석 결과를 통해 </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 </a:t>
            </a: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접근하고자 하는 </a:t>
            </a:r>
            <a:endPar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endParaRPr>
          </a:p>
          <a:p>
            <a:pPr marL="0" indent="0">
              <a:buNone/>
            </a:pPr>
            <a:r>
              <a:rPr lang="ko-KR" altLang="en-US"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리뷰에 쉽게 접근할 수 있고 빠른 피드백이 가능하도록 한다</a:t>
            </a: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a:t>
            </a:r>
          </a:p>
        </p:txBody>
      </p:sp>
      <p:sp>
        <p:nvSpPr>
          <p:cNvPr id="15" name="화살표: 오른쪽 14">
            <a:extLst>
              <a:ext uri="{FF2B5EF4-FFF2-40B4-BE49-F238E27FC236}">
                <a16:creationId xmlns:a16="http://schemas.microsoft.com/office/drawing/2014/main" id="{126A7ED5-2DAA-4EB2-AF80-17D68564CD90}"/>
              </a:ext>
            </a:extLst>
          </p:cNvPr>
          <p:cNvSpPr/>
          <p:nvPr/>
        </p:nvSpPr>
        <p:spPr>
          <a:xfrm>
            <a:off x="4693670" y="4618986"/>
            <a:ext cx="520118" cy="461393"/>
          </a:xfrm>
          <a:prstGeom prst="rightArrow">
            <a:avLst/>
          </a:prstGeom>
          <a:solidFill>
            <a:srgbClr val="46A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6532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8" name="직사각형 7"/>
          <p:cNvSpPr/>
          <p:nvPr/>
        </p:nvSpPr>
        <p:spPr>
          <a:xfrm>
            <a:off x="1112179" y="481668"/>
            <a:ext cx="3520323" cy="523220"/>
          </a:xfrm>
          <a:prstGeom prst="rect">
            <a:avLst/>
          </a:prstGeom>
        </p:spPr>
        <p:txBody>
          <a:bodyPr wrap="none">
            <a:spAutoFit/>
          </a:bodyPr>
          <a:lstStyle/>
          <a:p>
            <a:r>
              <a:rPr lang="en-US" altLang="ko-KR" sz="2800" dirty="0">
                <a:solidFill>
                  <a:srgbClr val="46ACA1"/>
                </a:solidFill>
                <a:latin typeface="나눔바른고딕" panose="020B0603020101020101" pitchFamily="50" charset="-127"/>
                <a:ea typeface="나눔바른고딕" panose="020B0603020101020101" pitchFamily="50" charset="-127"/>
              </a:rPr>
              <a:t>Part 01</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r>
              <a:rPr lang="ko-KR" altLang="en-US" sz="2800" dirty="0">
                <a:solidFill>
                  <a:prstClr val="black">
                    <a:lumMod val="75000"/>
                    <a:lumOff val="25000"/>
                  </a:prstClr>
                </a:solidFill>
                <a:latin typeface="나눔바른고딕" panose="020B0603020101020101" pitchFamily="50" charset="-127"/>
                <a:ea typeface="나눔바른고딕" panose="020B0603020101020101" pitchFamily="50" charset="-127"/>
              </a:rPr>
              <a:t>프로젝트 목표</a:t>
            </a:r>
            <a:r>
              <a:rPr lang="en-US" altLang="ko-KR" sz="2800" dirty="0">
                <a:solidFill>
                  <a:prstClr val="black">
                    <a:lumMod val="75000"/>
                    <a:lumOff val="25000"/>
                  </a:prstClr>
                </a:solidFill>
                <a:latin typeface="나눔바른고딕" panose="020B0603020101020101" pitchFamily="50" charset="-127"/>
                <a:ea typeface="나눔바른고딕" panose="020B0603020101020101" pitchFamily="50" charset="-127"/>
              </a:rPr>
              <a:t> </a:t>
            </a:r>
          </a:p>
        </p:txBody>
      </p:sp>
      <p:pic>
        <p:nvPicPr>
          <p:cNvPr id="2" name="그림 1">
            <a:extLst>
              <a:ext uri="{FF2B5EF4-FFF2-40B4-BE49-F238E27FC236}">
                <a16:creationId xmlns:a16="http://schemas.microsoft.com/office/drawing/2014/main" id="{9A449B47-8B28-44E1-9D89-698E7ADC0E57}"/>
              </a:ext>
            </a:extLst>
          </p:cNvPr>
          <p:cNvPicPr>
            <a:picLocks noChangeAspect="1"/>
          </p:cNvPicPr>
          <p:nvPr/>
        </p:nvPicPr>
        <p:blipFill>
          <a:blip r:embed="rId2">
            <a:duotone>
              <a:prstClr val="black"/>
              <a:srgbClr val="F3FFFF">
                <a:tint val="45000"/>
                <a:satMod val="400000"/>
              </a:srgbClr>
            </a:duotone>
            <a:extLst>
              <a:ext uri="{BEBA8EAE-BF5A-486C-A8C5-ECC9F3942E4B}">
                <a14:imgProps xmlns:a14="http://schemas.microsoft.com/office/drawing/2010/main">
                  <a14:imgLayer r:embed="rId3">
                    <a14:imgEffect>
                      <a14:backgroundRemoval t="4762" b="95238" l="8462" r="93846">
                        <a14:foregroundMark x1="21689" y1="10535" x2="72308" y2="7937"/>
                        <a14:foregroundMark x1="10000" y1="19048" x2="8462" y2="45503"/>
                        <a14:foregroundMark x1="90000" y1="23280" x2="86923" y2="45503"/>
                        <a14:foregroundMark x1="36923" y1="5291" x2="59231" y2="7937"/>
                        <a14:foregroundMark x1="44615" y1="95767" x2="53846" y2="95767"/>
                        <a14:foregroundMark x1="93846" y1="31217" x2="92308" y2="39153"/>
                        <a14:backgroundMark x1="19231" y1="8995" x2="19231" y2="8995"/>
                        <a14:backgroundMark x1="20000" y1="8995" x2="16923" y2="9524"/>
                      </a14:backgroundRemoval>
                    </a14:imgEffect>
                    <a14:imgEffect>
                      <a14:saturation sat="0"/>
                    </a14:imgEffect>
                    <a14:imgEffect>
                      <a14:brightnessContrast bright="-20000" contrast="20000"/>
                    </a14:imgEffect>
                  </a14:imgLayer>
                </a14:imgProps>
              </a:ext>
            </a:extLst>
          </a:blip>
          <a:stretch>
            <a:fillRect/>
          </a:stretch>
        </p:blipFill>
        <p:spPr>
          <a:xfrm>
            <a:off x="495165" y="388199"/>
            <a:ext cx="540813" cy="786260"/>
          </a:xfrm>
          <a:prstGeom prst="rect">
            <a:avLst/>
          </a:prstGeom>
          <a:solidFill>
            <a:srgbClr val="FCFBF6"/>
          </a:solidFill>
        </p:spPr>
      </p:pic>
      <p:cxnSp>
        <p:nvCxnSpPr>
          <p:cNvPr id="92" name="직선 연결선 91"/>
          <p:cNvCxnSpPr>
            <a:cxnSpLocks/>
          </p:cNvCxnSpPr>
          <p:nvPr/>
        </p:nvCxnSpPr>
        <p:spPr>
          <a:xfrm>
            <a:off x="923925" y="1034253"/>
            <a:ext cx="10599234"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나눔바른고딕" panose="020B0603020101020101" pitchFamily="50" charset="-127"/>
              <a:ea typeface="나눔바른고딕" panose="020B0603020101020101" pitchFamily="50" charset="-127"/>
            </a:endParaRPr>
          </a:p>
        </p:txBody>
      </p:sp>
      <p:sp>
        <p:nvSpPr>
          <p:cNvPr id="3" name="직사각형 2">
            <a:extLst>
              <a:ext uri="{FF2B5EF4-FFF2-40B4-BE49-F238E27FC236}">
                <a16:creationId xmlns:a16="http://schemas.microsoft.com/office/drawing/2014/main" id="{67373B17-A3D5-44DE-B535-ECA1535D8CEB}"/>
              </a:ext>
            </a:extLst>
          </p:cNvPr>
          <p:cNvSpPr/>
          <p:nvPr/>
        </p:nvSpPr>
        <p:spPr>
          <a:xfrm>
            <a:off x="5027906" y="2932644"/>
            <a:ext cx="2136186" cy="45444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rgbClr val="FCFBF6"/>
                </a:solidFill>
                <a:latin typeface="나눔바른고딕" panose="020B0603020101020101" pitchFamily="50" charset="-127"/>
                <a:ea typeface="나눔바른고딕" panose="020B0603020101020101" pitchFamily="50" charset="-127"/>
              </a:rPr>
              <a:t>어떻게 분석할까</a:t>
            </a:r>
            <a:r>
              <a:rPr lang="en-US" altLang="ko-KR" sz="1600" b="1" dirty="0">
                <a:solidFill>
                  <a:srgbClr val="FCFBF6"/>
                </a:solidFill>
                <a:latin typeface="나눔바른고딕" panose="020B0603020101020101" pitchFamily="50" charset="-127"/>
                <a:ea typeface="나눔바른고딕" panose="020B0603020101020101" pitchFamily="50" charset="-127"/>
              </a:rPr>
              <a:t>?</a:t>
            </a:r>
            <a:endParaRPr lang="ko-KR" altLang="en-US" sz="1600" b="1" dirty="0">
              <a:solidFill>
                <a:srgbClr val="FCFBF6"/>
              </a:solidFill>
              <a:latin typeface="나눔바른고딕" panose="020B0603020101020101" pitchFamily="50" charset="-127"/>
              <a:ea typeface="나눔바른고딕" panose="020B0603020101020101" pitchFamily="50" charset="-127"/>
            </a:endParaRPr>
          </a:p>
        </p:txBody>
      </p:sp>
      <p:sp>
        <p:nvSpPr>
          <p:cNvPr id="10" name="직사각형 9">
            <a:extLst>
              <a:ext uri="{FF2B5EF4-FFF2-40B4-BE49-F238E27FC236}">
                <a16:creationId xmlns:a16="http://schemas.microsoft.com/office/drawing/2014/main" id="{C9404964-EA43-4DE8-AF27-5B993669E1D0}"/>
              </a:ext>
            </a:extLst>
          </p:cNvPr>
          <p:cNvSpPr/>
          <p:nvPr/>
        </p:nvSpPr>
        <p:spPr>
          <a:xfrm>
            <a:off x="1605955" y="3685284"/>
            <a:ext cx="4016498" cy="2567248"/>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0C765F5-A3A1-4A01-A38D-83BF26B6BEE2}"/>
              </a:ext>
            </a:extLst>
          </p:cNvPr>
          <p:cNvSpPr/>
          <p:nvPr/>
        </p:nvSpPr>
        <p:spPr>
          <a:xfrm>
            <a:off x="6673707" y="3685283"/>
            <a:ext cx="4016498" cy="2567248"/>
          </a:xfrm>
          <a:prstGeom prst="rect">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DC6A44B-354D-4FDA-9903-04D718C6F243}"/>
              </a:ext>
            </a:extLst>
          </p:cNvPr>
          <p:cNvPicPr>
            <a:picLocks noChangeAspect="1"/>
          </p:cNvPicPr>
          <p:nvPr/>
        </p:nvPicPr>
        <p:blipFill rotWithShape="1">
          <a:blip r:embed="rId4"/>
          <a:srcRect l="6726" t="5822" r="6754" b="8304"/>
          <a:stretch/>
        </p:blipFill>
        <p:spPr>
          <a:xfrm>
            <a:off x="2526692" y="4263530"/>
            <a:ext cx="2175023" cy="1989002"/>
          </a:xfrm>
          <a:prstGeom prst="rect">
            <a:avLst/>
          </a:prstGeom>
        </p:spPr>
      </p:pic>
      <p:pic>
        <p:nvPicPr>
          <p:cNvPr id="62" name="그림 61">
            <a:extLst>
              <a:ext uri="{FF2B5EF4-FFF2-40B4-BE49-F238E27FC236}">
                <a16:creationId xmlns:a16="http://schemas.microsoft.com/office/drawing/2014/main" id="{D1CA3CE9-8FED-4BFA-AE54-A8707099BD6A}"/>
              </a:ext>
            </a:extLst>
          </p:cNvPr>
          <p:cNvPicPr>
            <a:picLocks noChangeAspect="1"/>
          </p:cNvPicPr>
          <p:nvPr/>
        </p:nvPicPr>
        <p:blipFill>
          <a:blip r:embed="rId5"/>
          <a:stretch>
            <a:fillRect/>
          </a:stretch>
        </p:blipFill>
        <p:spPr>
          <a:xfrm>
            <a:off x="6334951" y="4263530"/>
            <a:ext cx="4694009" cy="2112802"/>
          </a:xfrm>
          <a:prstGeom prst="rect">
            <a:avLst/>
          </a:prstGeom>
        </p:spPr>
      </p:pic>
      <p:sp>
        <p:nvSpPr>
          <p:cNvPr id="64" name="부제목 2">
            <a:extLst>
              <a:ext uri="{FF2B5EF4-FFF2-40B4-BE49-F238E27FC236}">
                <a16:creationId xmlns:a16="http://schemas.microsoft.com/office/drawing/2014/main" id="{B6E362EF-1E8C-491D-9ABF-6548EE969613}"/>
              </a:ext>
            </a:extLst>
          </p:cNvPr>
          <p:cNvSpPr txBox="1">
            <a:spLocks/>
          </p:cNvSpPr>
          <p:nvPr/>
        </p:nvSpPr>
        <p:spPr>
          <a:xfrm>
            <a:off x="1884645" y="3866896"/>
            <a:ext cx="3558410"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유사도에 따라 리뷰들을 정해 놓은 카테고리로 분류</a:t>
            </a:r>
            <a:endParaRPr lang="en-US" altLang="ko-KR"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a:p>
            <a:pPr marL="0" indent="0">
              <a:buNone/>
            </a:pP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특정 카테고리와 높은 유사도를 보이는 리뷰를 모아서  볼 수 있음</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65" name="부제목 2">
            <a:extLst>
              <a:ext uri="{FF2B5EF4-FFF2-40B4-BE49-F238E27FC236}">
                <a16:creationId xmlns:a16="http://schemas.microsoft.com/office/drawing/2014/main" id="{0268668A-11B3-447F-BEF6-32EED0888378}"/>
              </a:ext>
            </a:extLst>
          </p:cNvPr>
          <p:cNvSpPr txBox="1">
            <a:spLocks/>
          </p:cNvSpPr>
          <p:nvPr/>
        </p:nvSpPr>
        <p:spPr>
          <a:xfrm>
            <a:off x="6804152" y="3866897"/>
            <a:ext cx="3792385" cy="557589"/>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리뷰의 감정 상태를 분석</a:t>
            </a:r>
            <a:endParaRPr lang="en-US" altLang="ko-KR" sz="1200" b="1"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a:p>
            <a:pPr marL="0" indent="0">
              <a:buNone/>
            </a:pP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각 리뷰마다 </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4</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단계의 감정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부정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약한 부정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약한 긍정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 </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긍정</a:t>
            </a:r>
            <a:r>
              <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a:t>
            </a:r>
            <a:r>
              <a:rPr lang="ko-KR" altLang="en-US"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rPr>
              <a:t>으로 분석</a:t>
            </a:r>
            <a:endParaRPr lang="en-US" altLang="ko-KR" sz="1200" spc="-122" dirty="0">
              <a:ln>
                <a:solidFill>
                  <a:schemeClr val="accent1">
                    <a:alpha val="0"/>
                  </a:schemeClr>
                </a:solidFill>
              </a:ln>
              <a:solidFill>
                <a:schemeClr val="tx1">
                  <a:lumMod val="50000"/>
                  <a:lumOff val="50000"/>
                </a:schemeClr>
              </a:solidFill>
              <a:latin typeface="나눔바른고딕" panose="020B0603020101020101" pitchFamily="50" charset="-127"/>
              <a:ea typeface="나눔바른고딕" panose="020B0603020101020101" pitchFamily="50" charset="-127"/>
            </a:endParaRPr>
          </a:p>
        </p:txBody>
      </p:sp>
      <p:sp>
        <p:nvSpPr>
          <p:cNvPr id="35" name="직사각형 34">
            <a:extLst>
              <a:ext uri="{FF2B5EF4-FFF2-40B4-BE49-F238E27FC236}">
                <a16:creationId xmlns:a16="http://schemas.microsoft.com/office/drawing/2014/main" id="{919A701C-20CC-4D9E-AE5F-D817B051C7E4}"/>
              </a:ext>
            </a:extLst>
          </p:cNvPr>
          <p:cNvSpPr/>
          <p:nvPr/>
        </p:nvSpPr>
        <p:spPr>
          <a:xfrm>
            <a:off x="5283271" y="1420412"/>
            <a:ext cx="1625457" cy="4211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rgbClr val="FCFBF6"/>
                </a:solidFill>
                <a:latin typeface="나눔바른고딕" panose="020B0603020101020101" pitchFamily="50" charset="-127"/>
                <a:ea typeface="나눔바른고딕" panose="020B0603020101020101" pitchFamily="50" charset="-127"/>
              </a:rPr>
              <a:t>무엇을</a:t>
            </a:r>
            <a:r>
              <a:rPr lang="en-US" altLang="ko-KR" sz="1600" b="1" dirty="0">
                <a:solidFill>
                  <a:srgbClr val="FCFBF6"/>
                </a:solidFill>
                <a:latin typeface="나눔바른고딕" panose="020B0603020101020101" pitchFamily="50" charset="-127"/>
                <a:ea typeface="나눔바른고딕" panose="020B0603020101020101" pitchFamily="50" charset="-127"/>
              </a:rPr>
              <a:t>?</a:t>
            </a:r>
            <a:endParaRPr lang="ko-KR" altLang="en-US" sz="1600" b="1" dirty="0">
              <a:solidFill>
                <a:srgbClr val="FCFBF6"/>
              </a:solidFill>
              <a:latin typeface="나눔바른고딕" panose="020B0603020101020101" pitchFamily="50" charset="-127"/>
              <a:ea typeface="나눔바른고딕" panose="020B0603020101020101" pitchFamily="50" charset="-127"/>
            </a:endParaRPr>
          </a:p>
        </p:txBody>
      </p:sp>
      <p:grpSp>
        <p:nvGrpSpPr>
          <p:cNvPr id="29" name="그룹 28">
            <a:extLst>
              <a:ext uri="{FF2B5EF4-FFF2-40B4-BE49-F238E27FC236}">
                <a16:creationId xmlns:a16="http://schemas.microsoft.com/office/drawing/2014/main" id="{95353312-5619-42C5-8387-ED9F9A293288}"/>
              </a:ext>
            </a:extLst>
          </p:cNvPr>
          <p:cNvGrpSpPr/>
          <p:nvPr/>
        </p:nvGrpSpPr>
        <p:grpSpPr>
          <a:xfrm>
            <a:off x="4101765" y="1943499"/>
            <a:ext cx="3988467" cy="357890"/>
            <a:chOff x="4166662" y="1940061"/>
            <a:chExt cx="3988467" cy="357890"/>
          </a:xfrm>
        </p:grpSpPr>
        <p:sp>
          <p:nvSpPr>
            <p:cNvPr id="36" name="부제목 2">
              <a:extLst>
                <a:ext uri="{FF2B5EF4-FFF2-40B4-BE49-F238E27FC236}">
                  <a16:creationId xmlns:a16="http://schemas.microsoft.com/office/drawing/2014/main" id="{D9D58CA7-B1DF-4F92-A877-544A6EFA55C4}"/>
                </a:ext>
              </a:extLst>
            </p:cNvPr>
            <p:cNvSpPr txBox="1">
              <a:spLocks/>
            </p:cNvSpPr>
            <p:nvPr/>
          </p:nvSpPr>
          <p:spPr>
            <a:xfrm>
              <a:off x="4514773" y="1979915"/>
              <a:ext cx="3640356" cy="318036"/>
            </a:xfrm>
            <a:prstGeom prst="rect">
              <a:avLst/>
            </a:prstGeom>
          </p:spPr>
          <p:txBody>
            <a:bodyPr wrap="none">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spc="-122" dirty="0">
                  <a:ln>
                    <a:solidFill>
                      <a:schemeClr val="accent1">
                        <a:alpha val="0"/>
                      </a:schemeClr>
                    </a:solidFill>
                  </a:ln>
                  <a:solidFill>
                    <a:schemeClr val="tx1">
                      <a:lumMod val="85000"/>
                      <a:lumOff val="15000"/>
                    </a:schemeClr>
                  </a:solidFill>
                  <a:latin typeface="나눔바른고딕" panose="020B0603020101020101" pitchFamily="50" charset="-127"/>
                  <a:ea typeface="나눔바른고딕" panose="020B0603020101020101" pitchFamily="50" charset="-127"/>
                </a:rPr>
                <a:t>Google Play Store  </a:t>
              </a:r>
              <a:r>
                <a:rPr lang="ko-KR" altLang="en-US" sz="1600" spc="-122" dirty="0">
                  <a:ln>
                    <a:solidFill>
                      <a:schemeClr val="accent1">
                        <a:alpha val="0"/>
                      </a:schemeClr>
                    </a:solidFill>
                  </a:ln>
                  <a:solidFill>
                    <a:schemeClr val="tx1">
                      <a:lumMod val="85000"/>
                      <a:lumOff val="15000"/>
                    </a:schemeClr>
                  </a:solidFill>
                  <a:latin typeface="나눔스퀘어_ac"/>
                  <a:ea typeface="나눔바른고딕" panose="020B0603020101020101" pitchFamily="50" charset="-127"/>
                </a:rPr>
                <a:t>內 게임 어플리케이션 리뷰</a:t>
              </a:r>
              <a:endParaRPr lang="en-US" altLang="ko-KR" sz="1600" spc="-122" dirty="0">
                <a:ln>
                  <a:solidFill>
                    <a:schemeClr val="accent1">
                      <a:alpha val="0"/>
                    </a:schemeClr>
                  </a:solidFill>
                </a:ln>
                <a:solidFill>
                  <a:schemeClr val="tx1">
                    <a:lumMod val="85000"/>
                    <a:lumOff val="15000"/>
                  </a:schemeClr>
                </a:solidFill>
                <a:latin typeface="나눔스퀘어_ac"/>
                <a:ea typeface="나눔바른고딕" panose="020B0603020101020101" pitchFamily="50" charset="-127"/>
              </a:endParaRPr>
            </a:p>
          </p:txBody>
        </p:sp>
        <p:pic>
          <p:nvPicPr>
            <p:cNvPr id="37" name="그림 36">
              <a:extLst>
                <a:ext uri="{FF2B5EF4-FFF2-40B4-BE49-F238E27FC236}">
                  <a16:creationId xmlns:a16="http://schemas.microsoft.com/office/drawing/2014/main" id="{ABA70FA7-FAA8-4DEE-AC85-B8BE59C37A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662" y="1940061"/>
              <a:ext cx="348111" cy="348111"/>
            </a:xfrm>
            <a:prstGeom prst="rect">
              <a:avLst/>
            </a:prstGeom>
          </p:spPr>
        </p:pic>
      </p:grpSp>
    </p:spTree>
    <p:extLst>
      <p:ext uri="{BB962C8B-B14F-4D97-AF65-F5344CB8AC3E}">
        <p14:creationId xmlns:p14="http://schemas.microsoft.com/office/powerpoint/2010/main" val="26516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2245</TotalTime>
  <Words>1532</Words>
  <Application>Microsoft Office PowerPoint</Application>
  <PresentationFormat>와이드스크린</PresentationFormat>
  <Paragraphs>328</Paragraphs>
  <Slides>23</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23</vt:i4>
      </vt:variant>
    </vt:vector>
  </HeadingPairs>
  <TitlesOfParts>
    <vt:vector size="28" baseType="lpstr">
      <vt:lpstr>나눔바른고딕</vt:lpstr>
      <vt:lpstr>나눔스퀘어_ac</vt:lpstr>
      <vt:lpstr>Arial</vt:lpstr>
      <vt:lpstr>맑은 고딕</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현욱 신</cp:lastModifiedBy>
  <cp:revision>219</cp:revision>
  <dcterms:created xsi:type="dcterms:W3CDTF">2020-01-17T04:26:26Z</dcterms:created>
  <dcterms:modified xsi:type="dcterms:W3CDTF">2020-06-11T09:25:46Z</dcterms:modified>
</cp:coreProperties>
</file>